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8" r:id="rId2"/>
    <p:sldId id="257" r:id="rId3"/>
    <p:sldId id="260"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AAE1"/>
    <a:srgbClr val="11A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7"/>
    <p:restoredTop sz="94662"/>
  </p:normalViewPr>
  <p:slideViewPr>
    <p:cSldViewPr>
      <p:cViewPr varScale="1">
        <p:scale>
          <a:sx n="153" d="100"/>
          <a:sy n="153" d="100"/>
        </p:scale>
        <p:origin x="1920"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B6B744-CF70-484E-BD59-00FCE0CFA16E}" type="datetimeFigureOut">
              <a:rPr lang="en-US" smtClean="0"/>
              <a:t>7/4/18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B14F6A-BCDD-E540-81F7-A6BC0F1A6A75}" type="slidenum">
              <a:rPr lang="en-US" smtClean="0"/>
              <a:t>‹#›</a:t>
            </a:fld>
            <a:endParaRPr lang="en-US"/>
          </a:p>
        </p:txBody>
      </p:sp>
    </p:spTree>
    <p:extLst>
      <p:ext uri="{BB962C8B-B14F-4D97-AF65-F5344CB8AC3E}">
        <p14:creationId xmlns:p14="http://schemas.microsoft.com/office/powerpoint/2010/main" val="1111801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3B4D7D3-36D8-471C-87FB-0C721011EE10}" type="datetimeFigureOut">
              <a:rPr lang="en-US" smtClean="0"/>
              <a:t>7/4/18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39EBB-A16E-427F-865B-BE38EBD3253F}" type="slidenum">
              <a:rPr lang="en-US" smtClean="0"/>
              <a:t>‹#›</a:t>
            </a:fld>
            <a:endParaRPr lang="en-US"/>
          </a:p>
        </p:txBody>
      </p:sp>
    </p:spTree>
    <p:extLst>
      <p:ext uri="{BB962C8B-B14F-4D97-AF65-F5344CB8AC3E}">
        <p14:creationId xmlns:p14="http://schemas.microsoft.com/office/powerpoint/2010/main" val="2266517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B4D7D3-36D8-471C-87FB-0C721011EE10}" type="datetimeFigureOut">
              <a:rPr lang="en-US" smtClean="0"/>
              <a:t>7/4/18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39EBB-A16E-427F-865B-BE38EBD3253F}" type="slidenum">
              <a:rPr lang="en-US" smtClean="0"/>
              <a:t>‹#›</a:t>
            </a:fld>
            <a:endParaRPr lang="en-US"/>
          </a:p>
        </p:txBody>
      </p:sp>
    </p:spTree>
    <p:extLst>
      <p:ext uri="{BB962C8B-B14F-4D97-AF65-F5344CB8AC3E}">
        <p14:creationId xmlns:p14="http://schemas.microsoft.com/office/powerpoint/2010/main" val="3867935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B4D7D3-36D8-471C-87FB-0C721011EE10}" type="datetimeFigureOut">
              <a:rPr lang="en-US" smtClean="0"/>
              <a:t>7/4/18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39EBB-A16E-427F-865B-BE38EBD3253F}" type="slidenum">
              <a:rPr lang="en-US" smtClean="0"/>
              <a:t>‹#›</a:t>
            </a:fld>
            <a:endParaRPr lang="en-US"/>
          </a:p>
        </p:txBody>
      </p:sp>
    </p:spTree>
    <p:extLst>
      <p:ext uri="{BB962C8B-B14F-4D97-AF65-F5344CB8AC3E}">
        <p14:creationId xmlns:p14="http://schemas.microsoft.com/office/powerpoint/2010/main" val="1919620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B4D7D3-36D8-471C-87FB-0C721011EE10}" type="datetimeFigureOut">
              <a:rPr lang="en-US" smtClean="0"/>
              <a:t>7/4/18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39EBB-A16E-427F-865B-BE38EBD3253F}" type="slidenum">
              <a:rPr lang="en-US" smtClean="0"/>
              <a:t>‹#›</a:t>
            </a:fld>
            <a:endParaRPr lang="en-US"/>
          </a:p>
        </p:txBody>
      </p:sp>
    </p:spTree>
    <p:extLst>
      <p:ext uri="{BB962C8B-B14F-4D97-AF65-F5344CB8AC3E}">
        <p14:creationId xmlns:p14="http://schemas.microsoft.com/office/powerpoint/2010/main" val="772617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B4D7D3-36D8-471C-87FB-0C721011EE10}" type="datetimeFigureOut">
              <a:rPr lang="en-US" smtClean="0"/>
              <a:t>7/4/18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39EBB-A16E-427F-865B-BE38EBD3253F}" type="slidenum">
              <a:rPr lang="en-US" smtClean="0"/>
              <a:t>‹#›</a:t>
            </a:fld>
            <a:endParaRPr lang="en-US"/>
          </a:p>
        </p:txBody>
      </p:sp>
    </p:spTree>
    <p:extLst>
      <p:ext uri="{BB962C8B-B14F-4D97-AF65-F5344CB8AC3E}">
        <p14:creationId xmlns:p14="http://schemas.microsoft.com/office/powerpoint/2010/main" val="1036559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B4D7D3-36D8-471C-87FB-0C721011EE10}" type="datetimeFigureOut">
              <a:rPr lang="en-US" smtClean="0"/>
              <a:t>7/4/18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139EBB-A16E-427F-865B-BE38EBD3253F}" type="slidenum">
              <a:rPr lang="en-US" smtClean="0"/>
              <a:t>‹#›</a:t>
            </a:fld>
            <a:endParaRPr lang="en-US"/>
          </a:p>
        </p:txBody>
      </p:sp>
    </p:spTree>
    <p:extLst>
      <p:ext uri="{BB962C8B-B14F-4D97-AF65-F5344CB8AC3E}">
        <p14:creationId xmlns:p14="http://schemas.microsoft.com/office/powerpoint/2010/main" val="1922750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3B4D7D3-36D8-471C-87FB-0C721011EE10}" type="datetimeFigureOut">
              <a:rPr lang="en-US" smtClean="0"/>
              <a:t>7/4/18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139EBB-A16E-427F-865B-BE38EBD3253F}" type="slidenum">
              <a:rPr lang="en-US" smtClean="0"/>
              <a:t>‹#›</a:t>
            </a:fld>
            <a:endParaRPr lang="en-US"/>
          </a:p>
        </p:txBody>
      </p:sp>
    </p:spTree>
    <p:extLst>
      <p:ext uri="{BB962C8B-B14F-4D97-AF65-F5344CB8AC3E}">
        <p14:creationId xmlns:p14="http://schemas.microsoft.com/office/powerpoint/2010/main" val="2103058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3B4D7D3-36D8-471C-87FB-0C721011EE10}" type="datetimeFigureOut">
              <a:rPr lang="en-US" smtClean="0"/>
              <a:t>7/4/18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139EBB-A16E-427F-865B-BE38EBD3253F}" type="slidenum">
              <a:rPr lang="en-US" smtClean="0"/>
              <a:t>‹#›</a:t>
            </a:fld>
            <a:endParaRPr lang="en-US"/>
          </a:p>
        </p:txBody>
      </p:sp>
    </p:spTree>
    <p:extLst>
      <p:ext uri="{BB962C8B-B14F-4D97-AF65-F5344CB8AC3E}">
        <p14:creationId xmlns:p14="http://schemas.microsoft.com/office/powerpoint/2010/main" val="1139380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B4D7D3-36D8-471C-87FB-0C721011EE10}" type="datetimeFigureOut">
              <a:rPr lang="en-US" smtClean="0"/>
              <a:t>7/4/18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139EBB-A16E-427F-865B-BE38EBD3253F}" type="slidenum">
              <a:rPr lang="en-US" smtClean="0"/>
              <a:t>‹#›</a:t>
            </a:fld>
            <a:endParaRPr lang="en-US"/>
          </a:p>
        </p:txBody>
      </p:sp>
    </p:spTree>
    <p:extLst>
      <p:ext uri="{BB962C8B-B14F-4D97-AF65-F5344CB8AC3E}">
        <p14:creationId xmlns:p14="http://schemas.microsoft.com/office/powerpoint/2010/main" val="742639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B4D7D3-36D8-471C-87FB-0C721011EE10}" type="datetimeFigureOut">
              <a:rPr lang="en-US" smtClean="0"/>
              <a:t>7/4/18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139EBB-A16E-427F-865B-BE38EBD3253F}" type="slidenum">
              <a:rPr lang="en-US" smtClean="0"/>
              <a:t>‹#›</a:t>
            </a:fld>
            <a:endParaRPr lang="en-US"/>
          </a:p>
        </p:txBody>
      </p:sp>
    </p:spTree>
    <p:extLst>
      <p:ext uri="{BB962C8B-B14F-4D97-AF65-F5344CB8AC3E}">
        <p14:creationId xmlns:p14="http://schemas.microsoft.com/office/powerpoint/2010/main" val="144969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B4D7D3-36D8-471C-87FB-0C721011EE10}" type="datetimeFigureOut">
              <a:rPr lang="en-US" smtClean="0"/>
              <a:t>7/4/18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139EBB-A16E-427F-865B-BE38EBD3253F}" type="slidenum">
              <a:rPr lang="en-US" smtClean="0"/>
              <a:t>‹#›</a:t>
            </a:fld>
            <a:endParaRPr lang="en-US"/>
          </a:p>
        </p:txBody>
      </p:sp>
    </p:spTree>
    <p:extLst>
      <p:ext uri="{BB962C8B-B14F-4D97-AF65-F5344CB8AC3E}">
        <p14:creationId xmlns:p14="http://schemas.microsoft.com/office/powerpoint/2010/main" val="4097491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B4D7D3-36D8-471C-87FB-0C721011EE10}" type="datetimeFigureOut">
              <a:rPr lang="en-US" smtClean="0"/>
              <a:t>7/4/18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139EBB-A16E-427F-865B-BE38EBD3253F}" type="slidenum">
              <a:rPr lang="en-US" smtClean="0"/>
              <a:t>‹#›</a:t>
            </a:fld>
            <a:endParaRPr lang="en-US"/>
          </a:p>
        </p:txBody>
      </p:sp>
    </p:spTree>
    <p:extLst>
      <p:ext uri="{BB962C8B-B14F-4D97-AF65-F5344CB8AC3E}">
        <p14:creationId xmlns:p14="http://schemas.microsoft.com/office/powerpoint/2010/main" val="30825228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645160" y="3048000"/>
            <a:ext cx="7853680" cy="3139321"/>
          </a:xfrm>
          <a:prstGeom prst="rect">
            <a:avLst/>
          </a:prstGeom>
          <a:noFill/>
        </p:spPr>
        <p:txBody>
          <a:bodyPr wrap="square" rtlCol="0">
            <a:spAutoFit/>
          </a:bodyPr>
          <a:lstStyle/>
          <a:p>
            <a:pPr algn="ctr"/>
            <a:r>
              <a:rPr lang="en-US" sz="6000" dirty="0">
                <a:solidFill>
                  <a:srgbClr val="24AAE1"/>
                </a:solidFill>
              </a:rPr>
              <a:t>Winner’s </a:t>
            </a:r>
          </a:p>
          <a:p>
            <a:pPr algn="ctr"/>
            <a:r>
              <a:rPr lang="en-US" sz="6000" dirty="0">
                <a:solidFill>
                  <a:srgbClr val="24AAE1"/>
                </a:solidFill>
              </a:rPr>
              <a:t>Circle </a:t>
            </a:r>
          </a:p>
          <a:p>
            <a:pPr algn="ctr"/>
            <a:r>
              <a:rPr lang="en-US" sz="6000" dirty="0">
                <a:solidFill>
                  <a:srgbClr val="24AAE1"/>
                </a:solidFill>
              </a:rPr>
              <a:t>Geography</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16476">
            <a:off x="6477000" y="3039438"/>
            <a:ext cx="2169664" cy="2101862"/>
          </a:xfrm>
          <a:prstGeom prst="rect">
            <a:avLst/>
          </a:prstGeom>
          <a:solidFill>
            <a:srgbClr val="FFFFFF">
              <a:shade val="85000"/>
            </a:srgbClr>
          </a:solidFill>
          <a:ln w="28575" cap="rnd">
            <a:solidFill>
              <a:schemeClr val="accent1"/>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413" t="16600" r="12615" b="-102"/>
          <a:stretch/>
        </p:blipFill>
        <p:spPr>
          <a:xfrm rot="16200000">
            <a:off x="504727" y="2900889"/>
            <a:ext cx="2016733" cy="2307816"/>
          </a:xfrm>
          <a:prstGeom prst="rect">
            <a:avLst/>
          </a:prstGeom>
          <a:solidFill>
            <a:srgbClr val="FFFFFF">
              <a:shade val="85000"/>
            </a:srgbClr>
          </a:solidFill>
          <a:ln w="28575" cap="sq">
            <a:solidFill>
              <a:schemeClr val="accent1"/>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631557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59"/>
            <a:ext cx="9144000" cy="6856041"/>
          </a:xfrm>
          <a:prstGeom prst="rect">
            <a:avLst/>
          </a:prstGeom>
        </p:spPr>
      </p:pic>
      <p:sp>
        <p:nvSpPr>
          <p:cNvPr id="2" name="TextBox 1"/>
          <p:cNvSpPr txBox="1"/>
          <p:nvPr/>
        </p:nvSpPr>
        <p:spPr>
          <a:xfrm>
            <a:off x="645160" y="444137"/>
            <a:ext cx="7853680" cy="1046440"/>
          </a:xfrm>
          <a:prstGeom prst="rect">
            <a:avLst/>
          </a:prstGeom>
          <a:noFill/>
        </p:spPr>
        <p:txBody>
          <a:bodyPr wrap="square" rtlCol="0">
            <a:spAutoFit/>
          </a:bodyPr>
          <a:lstStyle/>
          <a:p>
            <a:pPr algn="ctr"/>
            <a:r>
              <a:rPr lang="en-US" sz="4200" dirty="0">
                <a:solidFill>
                  <a:schemeClr val="bg1"/>
                </a:solidFill>
              </a:rPr>
              <a:t>Winner’s Circle Geography</a:t>
            </a:r>
          </a:p>
          <a:p>
            <a:endParaRPr lang="en-US" dirty="0"/>
          </a:p>
        </p:txBody>
      </p:sp>
      <p:sp>
        <p:nvSpPr>
          <p:cNvPr id="5" name="Content Placeholder 2"/>
          <p:cNvSpPr>
            <a:spLocks noGrp="1"/>
          </p:cNvSpPr>
          <p:nvPr>
            <p:ph idx="1"/>
          </p:nvPr>
        </p:nvSpPr>
        <p:spPr>
          <a:xfrm>
            <a:off x="381000" y="1676400"/>
            <a:ext cx="4572000" cy="2971800"/>
          </a:xfrm>
        </p:spPr>
        <p:txBody>
          <a:bodyPr>
            <a:normAutofit fontScale="77500" lnSpcReduction="20000"/>
          </a:bodyPr>
          <a:lstStyle/>
          <a:p>
            <a:pPr marL="0" indent="0">
              <a:buNone/>
            </a:pPr>
            <a:r>
              <a:rPr lang="en-US" sz="3600" dirty="0"/>
              <a:t>My name is Dust Commander. I came from the “Land of Lincoln”.  It is home to the Bears and Cubs, and the largest city in the Midwest. </a:t>
            </a:r>
          </a:p>
          <a:p>
            <a:pPr marL="0" indent="0">
              <a:buNone/>
            </a:pPr>
            <a:endParaRPr lang="en-US" sz="3600" dirty="0"/>
          </a:p>
          <a:p>
            <a:pPr marL="0" indent="0">
              <a:buNone/>
            </a:pPr>
            <a:r>
              <a:rPr lang="en-US" sz="3600" dirty="0"/>
              <a:t>I am from _____________.</a:t>
            </a:r>
          </a:p>
        </p:txBody>
      </p:sp>
      <p:sp>
        <p:nvSpPr>
          <p:cNvPr id="6" name="TextBox 5"/>
          <p:cNvSpPr txBox="1"/>
          <p:nvPr/>
        </p:nvSpPr>
        <p:spPr>
          <a:xfrm>
            <a:off x="2057400" y="3657600"/>
            <a:ext cx="2743200" cy="646331"/>
          </a:xfrm>
          <a:prstGeom prst="rect">
            <a:avLst/>
          </a:prstGeom>
          <a:noFill/>
        </p:spPr>
        <p:txBody>
          <a:bodyPr wrap="square" rtlCol="0">
            <a:spAutoFit/>
          </a:bodyPr>
          <a:lstStyle/>
          <a:p>
            <a:r>
              <a:rPr lang="en-US" sz="3600">
                <a:solidFill>
                  <a:srgbClr val="FF0000"/>
                </a:solidFill>
              </a:rPr>
              <a:t>Illinois</a:t>
            </a:r>
            <a:endParaRPr lang="en-US" sz="3600" dirty="0">
              <a:solidFill>
                <a:srgbClr val="FF0000"/>
              </a:solidFill>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2943" y="5609962"/>
            <a:ext cx="52181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6911922" y="5325070"/>
            <a:ext cx="457200" cy="923330"/>
          </a:xfrm>
          <a:prstGeom prst="rect">
            <a:avLst/>
          </a:prstGeom>
          <a:noFill/>
        </p:spPr>
        <p:txBody>
          <a:bodyPr wrap="square" rtlCol="0">
            <a:spAutoFit/>
          </a:bodyPr>
          <a:lstStyle/>
          <a:p>
            <a:r>
              <a:rPr lang="en-US" sz="5400" dirty="0">
                <a:solidFill>
                  <a:srgbClr val="FF0000"/>
                </a:solidFill>
              </a:rPr>
              <a:t>1</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401266">
            <a:off x="4923020" y="2332266"/>
            <a:ext cx="3745942" cy="27470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1376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59"/>
            <a:ext cx="9144000" cy="6856041"/>
          </a:xfrm>
          <a:prstGeom prst="rect">
            <a:avLst/>
          </a:prstGeom>
        </p:spPr>
      </p:pic>
      <p:sp>
        <p:nvSpPr>
          <p:cNvPr id="2" name="TextBox 1"/>
          <p:cNvSpPr txBox="1"/>
          <p:nvPr/>
        </p:nvSpPr>
        <p:spPr>
          <a:xfrm>
            <a:off x="645160" y="444137"/>
            <a:ext cx="7853680" cy="1046440"/>
          </a:xfrm>
          <a:prstGeom prst="rect">
            <a:avLst/>
          </a:prstGeom>
          <a:noFill/>
        </p:spPr>
        <p:txBody>
          <a:bodyPr wrap="square" rtlCol="0">
            <a:spAutoFit/>
          </a:bodyPr>
          <a:lstStyle/>
          <a:p>
            <a:pPr algn="ctr"/>
            <a:r>
              <a:rPr lang="en-US" sz="4200" dirty="0">
                <a:solidFill>
                  <a:schemeClr val="bg1"/>
                </a:solidFill>
              </a:rPr>
              <a:t>Winner’s Circle Geography</a:t>
            </a:r>
          </a:p>
          <a:p>
            <a:endParaRPr lang="en-US" dirty="0"/>
          </a:p>
        </p:txBody>
      </p:sp>
      <p:sp>
        <p:nvSpPr>
          <p:cNvPr id="5" name="Content Placeholder 2"/>
          <p:cNvSpPr>
            <a:spLocks noGrp="1"/>
          </p:cNvSpPr>
          <p:nvPr>
            <p:ph idx="1"/>
          </p:nvPr>
        </p:nvSpPr>
        <p:spPr>
          <a:xfrm>
            <a:off x="381000" y="1676400"/>
            <a:ext cx="4572000" cy="2971800"/>
          </a:xfrm>
        </p:spPr>
        <p:txBody>
          <a:bodyPr>
            <a:normAutofit fontScale="70000" lnSpcReduction="20000"/>
          </a:bodyPr>
          <a:lstStyle/>
          <a:p>
            <a:pPr marL="0" indent="0">
              <a:buNone/>
            </a:pPr>
            <a:r>
              <a:rPr lang="en-US" sz="3600" dirty="0"/>
              <a:t>My name is </a:t>
            </a:r>
            <a:r>
              <a:rPr lang="en-US" sz="3600" dirty="0" err="1"/>
              <a:t>Lawrin</a:t>
            </a:r>
            <a:r>
              <a:rPr lang="en-US" sz="3600" dirty="0"/>
              <a:t>. Topeka is the capital of this “Sunflower State”. Nebraska, Missouri, Oklahoma and Colorado border this prairie state. Dodge City is the windiest city in the United States. </a:t>
            </a:r>
          </a:p>
          <a:p>
            <a:pPr marL="0" indent="0">
              <a:buNone/>
            </a:pPr>
            <a:endParaRPr lang="en-US" sz="3600" dirty="0"/>
          </a:p>
          <a:p>
            <a:pPr marL="0" indent="0">
              <a:buNone/>
            </a:pPr>
            <a:r>
              <a:rPr lang="en-US" sz="3600" dirty="0"/>
              <a:t>I am from _______________</a:t>
            </a:r>
          </a:p>
        </p:txBody>
      </p:sp>
      <p:sp>
        <p:nvSpPr>
          <p:cNvPr id="6" name="TextBox 5"/>
          <p:cNvSpPr txBox="1"/>
          <p:nvPr/>
        </p:nvSpPr>
        <p:spPr>
          <a:xfrm>
            <a:off x="2057400" y="3657600"/>
            <a:ext cx="2743200" cy="646331"/>
          </a:xfrm>
          <a:prstGeom prst="rect">
            <a:avLst/>
          </a:prstGeom>
          <a:noFill/>
        </p:spPr>
        <p:txBody>
          <a:bodyPr wrap="square" rtlCol="0">
            <a:spAutoFit/>
          </a:bodyPr>
          <a:lstStyle/>
          <a:p>
            <a:r>
              <a:rPr lang="en-US" sz="3600" dirty="0">
                <a:solidFill>
                  <a:srgbClr val="FF0000"/>
                </a:solidFill>
              </a:rPr>
              <a:t>Kansas</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2943" y="5609962"/>
            <a:ext cx="52181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6911922" y="5325070"/>
            <a:ext cx="457200" cy="923330"/>
          </a:xfrm>
          <a:prstGeom prst="rect">
            <a:avLst/>
          </a:prstGeom>
          <a:noFill/>
        </p:spPr>
        <p:txBody>
          <a:bodyPr wrap="square" rtlCol="0">
            <a:spAutoFit/>
          </a:bodyPr>
          <a:lstStyle/>
          <a:p>
            <a:r>
              <a:rPr lang="en-US" sz="5400" dirty="0">
                <a:solidFill>
                  <a:srgbClr val="FF0000"/>
                </a:solidFill>
              </a:rPr>
              <a:t>1</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51490">
            <a:off x="4942370" y="2391378"/>
            <a:ext cx="3713660" cy="247577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91551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59"/>
            <a:ext cx="9144000" cy="6856041"/>
          </a:xfrm>
          <a:prstGeom prst="rect">
            <a:avLst/>
          </a:prstGeom>
        </p:spPr>
      </p:pic>
      <p:sp>
        <p:nvSpPr>
          <p:cNvPr id="2" name="TextBox 1"/>
          <p:cNvSpPr txBox="1"/>
          <p:nvPr/>
        </p:nvSpPr>
        <p:spPr>
          <a:xfrm>
            <a:off x="645160" y="444137"/>
            <a:ext cx="7853680" cy="1046440"/>
          </a:xfrm>
          <a:prstGeom prst="rect">
            <a:avLst/>
          </a:prstGeom>
          <a:noFill/>
        </p:spPr>
        <p:txBody>
          <a:bodyPr wrap="square" rtlCol="0">
            <a:spAutoFit/>
          </a:bodyPr>
          <a:lstStyle/>
          <a:p>
            <a:pPr algn="ctr"/>
            <a:r>
              <a:rPr lang="en-US" sz="4200" dirty="0">
                <a:solidFill>
                  <a:schemeClr val="bg1"/>
                </a:solidFill>
              </a:rPr>
              <a:t>Winner’s Circle Geography</a:t>
            </a:r>
          </a:p>
          <a:p>
            <a:endParaRPr lang="en-US" dirty="0"/>
          </a:p>
        </p:txBody>
      </p:sp>
      <p:sp>
        <p:nvSpPr>
          <p:cNvPr id="5" name="Content Placeholder 2"/>
          <p:cNvSpPr>
            <a:spLocks noGrp="1"/>
          </p:cNvSpPr>
          <p:nvPr>
            <p:ph idx="1"/>
          </p:nvPr>
        </p:nvSpPr>
        <p:spPr>
          <a:xfrm>
            <a:off x="381000" y="1676400"/>
            <a:ext cx="4572000" cy="2971800"/>
          </a:xfrm>
        </p:spPr>
        <p:txBody>
          <a:bodyPr>
            <a:normAutofit fontScale="70000" lnSpcReduction="20000"/>
          </a:bodyPr>
          <a:lstStyle/>
          <a:p>
            <a:pPr marL="0" indent="0">
              <a:buNone/>
            </a:pPr>
            <a:r>
              <a:rPr lang="en-US" sz="3600" dirty="0"/>
              <a:t>My name is </a:t>
            </a:r>
            <a:r>
              <a:rPr lang="en-US" sz="3600" dirty="0" err="1"/>
              <a:t>Middleground</a:t>
            </a:r>
            <a:r>
              <a:rPr lang="en-US" sz="3600" dirty="0"/>
              <a:t>.  I come from the second largest state in the United States, although at one time it was a part of Mexico. It is home to the Cowboys and the Rio Grande.</a:t>
            </a:r>
          </a:p>
          <a:p>
            <a:pPr marL="0" indent="0">
              <a:buNone/>
            </a:pPr>
            <a:endParaRPr lang="en-US" sz="3600" dirty="0"/>
          </a:p>
          <a:p>
            <a:pPr marL="0" indent="0">
              <a:buNone/>
            </a:pPr>
            <a:r>
              <a:rPr lang="en-US" sz="3600" dirty="0"/>
              <a:t>I am from _______________.</a:t>
            </a:r>
          </a:p>
        </p:txBody>
      </p:sp>
      <p:sp>
        <p:nvSpPr>
          <p:cNvPr id="6" name="TextBox 5"/>
          <p:cNvSpPr txBox="1"/>
          <p:nvPr/>
        </p:nvSpPr>
        <p:spPr>
          <a:xfrm>
            <a:off x="2057400" y="3657600"/>
            <a:ext cx="2743200" cy="646331"/>
          </a:xfrm>
          <a:prstGeom prst="rect">
            <a:avLst/>
          </a:prstGeom>
          <a:noFill/>
        </p:spPr>
        <p:txBody>
          <a:bodyPr wrap="square" rtlCol="0">
            <a:spAutoFit/>
          </a:bodyPr>
          <a:lstStyle/>
          <a:p>
            <a:r>
              <a:rPr lang="en-US" sz="3600" dirty="0">
                <a:solidFill>
                  <a:srgbClr val="FF0000"/>
                </a:solidFill>
              </a:rPr>
              <a:t>Texas</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2943" y="5609962"/>
            <a:ext cx="52181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6911922" y="5325070"/>
            <a:ext cx="457200" cy="923330"/>
          </a:xfrm>
          <a:prstGeom prst="rect">
            <a:avLst/>
          </a:prstGeom>
          <a:noFill/>
        </p:spPr>
        <p:txBody>
          <a:bodyPr wrap="square" rtlCol="0">
            <a:spAutoFit/>
          </a:bodyPr>
          <a:lstStyle/>
          <a:p>
            <a:r>
              <a:rPr lang="en-US" sz="5400" dirty="0">
                <a:solidFill>
                  <a:srgbClr val="FF0000"/>
                </a:solidFill>
              </a:rPr>
              <a:t>2</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903714">
            <a:off x="5084973" y="2099224"/>
            <a:ext cx="3453171" cy="286613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38143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59"/>
            <a:ext cx="9144000" cy="6856041"/>
          </a:xfrm>
          <a:prstGeom prst="rect">
            <a:avLst/>
          </a:prstGeom>
        </p:spPr>
      </p:pic>
      <p:sp>
        <p:nvSpPr>
          <p:cNvPr id="2" name="TextBox 1"/>
          <p:cNvSpPr txBox="1"/>
          <p:nvPr/>
        </p:nvSpPr>
        <p:spPr>
          <a:xfrm>
            <a:off x="645160" y="444137"/>
            <a:ext cx="7853680" cy="1046440"/>
          </a:xfrm>
          <a:prstGeom prst="rect">
            <a:avLst/>
          </a:prstGeom>
          <a:noFill/>
        </p:spPr>
        <p:txBody>
          <a:bodyPr wrap="square" rtlCol="0">
            <a:spAutoFit/>
          </a:bodyPr>
          <a:lstStyle/>
          <a:p>
            <a:pPr algn="ctr"/>
            <a:r>
              <a:rPr lang="en-US" sz="4200" dirty="0">
                <a:solidFill>
                  <a:schemeClr val="bg1"/>
                </a:solidFill>
              </a:rPr>
              <a:t>Winner’s Circle Geography</a:t>
            </a:r>
          </a:p>
          <a:p>
            <a:endParaRPr lang="en-US" dirty="0"/>
          </a:p>
        </p:txBody>
      </p:sp>
      <p:sp>
        <p:nvSpPr>
          <p:cNvPr id="5" name="Content Placeholder 2"/>
          <p:cNvSpPr>
            <a:spLocks noGrp="1"/>
          </p:cNvSpPr>
          <p:nvPr>
            <p:ph idx="1"/>
          </p:nvPr>
        </p:nvSpPr>
        <p:spPr>
          <a:xfrm>
            <a:off x="381000" y="1676400"/>
            <a:ext cx="4572000" cy="2971800"/>
          </a:xfrm>
        </p:spPr>
        <p:txBody>
          <a:bodyPr>
            <a:normAutofit fontScale="62500" lnSpcReduction="20000"/>
          </a:bodyPr>
          <a:lstStyle/>
          <a:p>
            <a:pPr marL="0" indent="0">
              <a:buNone/>
            </a:pPr>
            <a:r>
              <a:rPr lang="en-US" sz="3600" dirty="0"/>
              <a:t>My name is Elwood and I am from the “show-me” state.  Writer Mark Twain lived in this state and based many of his writings on the Mississippi River which borders to the east. The capital is Jefferson City.  </a:t>
            </a:r>
          </a:p>
          <a:p>
            <a:pPr marL="0" indent="0">
              <a:buNone/>
            </a:pPr>
            <a:endParaRPr lang="en-US" sz="3600" dirty="0"/>
          </a:p>
          <a:p>
            <a:pPr marL="0" indent="0">
              <a:buNone/>
            </a:pPr>
            <a:r>
              <a:rPr lang="en-US" sz="3600" dirty="0"/>
              <a:t>I am from _______________.</a:t>
            </a:r>
          </a:p>
        </p:txBody>
      </p:sp>
      <p:sp>
        <p:nvSpPr>
          <p:cNvPr id="6" name="TextBox 5"/>
          <p:cNvSpPr txBox="1"/>
          <p:nvPr/>
        </p:nvSpPr>
        <p:spPr>
          <a:xfrm>
            <a:off x="1773589" y="3460801"/>
            <a:ext cx="2743200" cy="646331"/>
          </a:xfrm>
          <a:prstGeom prst="rect">
            <a:avLst/>
          </a:prstGeom>
          <a:noFill/>
        </p:spPr>
        <p:txBody>
          <a:bodyPr wrap="square" rtlCol="0">
            <a:spAutoFit/>
          </a:bodyPr>
          <a:lstStyle/>
          <a:p>
            <a:r>
              <a:rPr lang="en-US" sz="3600">
                <a:solidFill>
                  <a:srgbClr val="FF0000"/>
                </a:solidFill>
              </a:rPr>
              <a:t>Missouri</a:t>
            </a:r>
            <a:endParaRPr lang="en-US" sz="3600" dirty="0">
              <a:solidFill>
                <a:srgbClr val="FF0000"/>
              </a:solidFill>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2943" y="5609962"/>
            <a:ext cx="52181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6911922" y="5325070"/>
            <a:ext cx="457200" cy="923330"/>
          </a:xfrm>
          <a:prstGeom prst="rect">
            <a:avLst/>
          </a:prstGeom>
          <a:noFill/>
        </p:spPr>
        <p:txBody>
          <a:bodyPr wrap="square" rtlCol="0">
            <a:spAutoFit/>
          </a:bodyPr>
          <a:lstStyle/>
          <a:p>
            <a:r>
              <a:rPr lang="en-US" sz="5400" dirty="0">
                <a:solidFill>
                  <a:srgbClr val="FF0000"/>
                </a:solidFill>
              </a:rPr>
              <a:t>1</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5465">
            <a:off x="5153732" y="2100065"/>
            <a:ext cx="3526501" cy="2821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50314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59"/>
            <a:ext cx="9144000" cy="6856041"/>
          </a:xfrm>
          <a:prstGeom prst="rect">
            <a:avLst/>
          </a:prstGeom>
        </p:spPr>
      </p:pic>
      <p:sp>
        <p:nvSpPr>
          <p:cNvPr id="2" name="TextBox 1"/>
          <p:cNvSpPr txBox="1"/>
          <p:nvPr/>
        </p:nvSpPr>
        <p:spPr>
          <a:xfrm>
            <a:off x="645160" y="444137"/>
            <a:ext cx="7853680" cy="1046440"/>
          </a:xfrm>
          <a:prstGeom prst="rect">
            <a:avLst/>
          </a:prstGeom>
          <a:noFill/>
        </p:spPr>
        <p:txBody>
          <a:bodyPr wrap="square" rtlCol="0">
            <a:spAutoFit/>
          </a:bodyPr>
          <a:lstStyle/>
          <a:p>
            <a:pPr algn="ctr"/>
            <a:r>
              <a:rPr lang="en-US" sz="4200" dirty="0">
                <a:solidFill>
                  <a:schemeClr val="bg1"/>
                </a:solidFill>
              </a:rPr>
              <a:t>Winner’s Circle Geography</a:t>
            </a:r>
          </a:p>
          <a:p>
            <a:endParaRPr lang="en-US" dirty="0"/>
          </a:p>
        </p:txBody>
      </p:sp>
      <p:sp>
        <p:nvSpPr>
          <p:cNvPr id="5" name="Content Placeholder 2"/>
          <p:cNvSpPr>
            <a:spLocks noGrp="1"/>
          </p:cNvSpPr>
          <p:nvPr>
            <p:ph idx="1"/>
          </p:nvPr>
        </p:nvSpPr>
        <p:spPr>
          <a:xfrm>
            <a:off x="381000" y="1676400"/>
            <a:ext cx="4572000" cy="2971800"/>
          </a:xfrm>
        </p:spPr>
        <p:txBody>
          <a:bodyPr>
            <a:normAutofit fontScale="70000" lnSpcReduction="20000"/>
          </a:bodyPr>
          <a:lstStyle/>
          <a:p>
            <a:pPr marL="0" indent="0">
              <a:buNone/>
            </a:pPr>
            <a:r>
              <a:rPr lang="en-US" sz="3600" dirty="0"/>
              <a:t>My name is Lord Murphy.  I come from a state known for its country music. We are known as the “Volunteer State” and home to the Smoky Mountains. We border Kentucky to the south. </a:t>
            </a:r>
          </a:p>
          <a:p>
            <a:pPr marL="0" indent="0">
              <a:buNone/>
            </a:pPr>
            <a:endParaRPr lang="en-US" sz="3600" dirty="0"/>
          </a:p>
          <a:p>
            <a:pPr marL="0" indent="0">
              <a:buNone/>
            </a:pPr>
            <a:r>
              <a:rPr lang="en-US" sz="3600" dirty="0"/>
              <a:t>I am from _______________.</a:t>
            </a:r>
          </a:p>
        </p:txBody>
      </p:sp>
      <p:sp>
        <p:nvSpPr>
          <p:cNvPr id="6" name="TextBox 5"/>
          <p:cNvSpPr txBox="1"/>
          <p:nvPr/>
        </p:nvSpPr>
        <p:spPr>
          <a:xfrm>
            <a:off x="1828800" y="3657600"/>
            <a:ext cx="2743200" cy="646331"/>
          </a:xfrm>
          <a:prstGeom prst="rect">
            <a:avLst/>
          </a:prstGeom>
          <a:noFill/>
        </p:spPr>
        <p:txBody>
          <a:bodyPr wrap="square" rtlCol="0">
            <a:spAutoFit/>
          </a:bodyPr>
          <a:lstStyle/>
          <a:p>
            <a:r>
              <a:rPr lang="en-US" sz="3600" dirty="0">
                <a:solidFill>
                  <a:srgbClr val="FF0000"/>
                </a:solidFill>
              </a:rPr>
              <a:t>Tennessee</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2943" y="5609962"/>
            <a:ext cx="52181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6911922" y="5325070"/>
            <a:ext cx="457200" cy="923330"/>
          </a:xfrm>
          <a:prstGeom prst="rect">
            <a:avLst/>
          </a:prstGeom>
          <a:noFill/>
        </p:spPr>
        <p:txBody>
          <a:bodyPr wrap="square" rtlCol="0">
            <a:spAutoFit/>
          </a:bodyPr>
          <a:lstStyle/>
          <a:p>
            <a:r>
              <a:rPr lang="en-US" sz="5400" dirty="0">
                <a:solidFill>
                  <a:srgbClr val="FF0000"/>
                </a:solidFill>
              </a:rPr>
              <a:t>3</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5465">
            <a:off x="5153732" y="2100065"/>
            <a:ext cx="3526501" cy="2821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08841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59"/>
            <a:ext cx="9144000" cy="6856041"/>
          </a:xfrm>
          <a:prstGeom prst="rect">
            <a:avLst/>
          </a:prstGeom>
        </p:spPr>
      </p:pic>
      <p:sp>
        <p:nvSpPr>
          <p:cNvPr id="2" name="TextBox 1"/>
          <p:cNvSpPr txBox="1"/>
          <p:nvPr/>
        </p:nvSpPr>
        <p:spPr>
          <a:xfrm>
            <a:off x="645160" y="444137"/>
            <a:ext cx="7853680" cy="1046440"/>
          </a:xfrm>
          <a:prstGeom prst="rect">
            <a:avLst/>
          </a:prstGeom>
          <a:noFill/>
        </p:spPr>
        <p:txBody>
          <a:bodyPr wrap="square" rtlCol="0">
            <a:spAutoFit/>
          </a:bodyPr>
          <a:lstStyle/>
          <a:p>
            <a:pPr algn="ctr"/>
            <a:r>
              <a:rPr lang="en-US" sz="4200" dirty="0">
                <a:solidFill>
                  <a:schemeClr val="bg1"/>
                </a:solidFill>
              </a:rPr>
              <a:t>Winner’s Circle Geography</a:t>
            </a:r>
          </a:p>
          <a:p>
            <a:endParaRPr lang="en-US" dirty="0"/>
          </a:p>
        </p:txBody>
      </p:sp>
      <p:sp>
        <p:nvSpPr>
          <p:cNvPr id="5" name="Content Placeholder 2"/>
          <p:cNvSpPr>
            <a:spLocks noGrp="1"/>
          </p:cNvSpPr>
          <p:nvPr>
            <p:ph idx="1"/>
          </p:nvPr>
        </p:nvSpPr>
        <p:spPr>
          <a:xfrm>
            <a:off x="381000" y="1676400"/>
            <a:ext cx="4572000" cy="2971800"/>
          </a:xfrm>
        </p:spPr>
        <p:txBody>
          <a:bodyPr>
            <a:normAutofit fontScale="70000" lnSpcReduction="20000"/>
          </a:bodyPr>
          <a:lstStyle/>
          <a:p>
            <a:pPr marL="0" indent="0">
              <a:buNone/>
            </a:pPr>
            <a:r>
              <a:rPr lang="en-US" sz="3600" dirty="0"/>
              <a:t>My name is Northern Dancer.  I am from the </a:t>
            </a:r>
            <a:r>
              <a:rPr lang="en-US" sz="3600" i="1" dirty="0"/>
              <a:t>country</a:t>
            </a:r>
            <a:r>
              <a:rPr lang="en-US" sz="3600" dirty="0"/>
              <a:t> that borders the United States to the north. My country doesn’t have states, we have provinces.  Our capital is Ottawa and largest city is Toronto.    </a:t>
            </a:r>
          </a:p>
          <a:p>
            <a:pPr marL="0" indent="0">
              <a:buNone/>
            </a:pPr>
            <a:endParaRPr lang="en-US" sz="3600" dirty="0"/>
          </a:p>
          <a:p>
            <a:pPr marL="0" indent="0">
              <a:buNone/>
            </a:pPr>
            <a:r>
              <a:rPr lang="en-US" sz="3600" dirty="0"/>
              <a:t>I am from  _______________.</a:t>
            </a:r>
          </a:p>
        </p:txBody>
      </p:sp>
      <p:sp>
        <p:nvSpPr>
          <p:cNvPr id="6" name="TextBox 5"/>
          <p:cNvSpPr txBox="1"/>
          <p:nvPr/>
        </p:nvSpPr>
        <p:spPr>
          <a:xfrm>
            <a:off x="1828800" y="3657600"/>
            <a:ext cx="2743200" cy="646331"/>
          </a:xfrm>
          <a:prstGeom prst="rect">
            <a:avLst/>
          </a:prstGeom>
          <a:noFill/>
        </p:spPr>
        <p:txBody>
          <a:bodyPr wrap="square" rtlCol="0">
            <a:spAutoFit/>
          </a:bodyPr>
          <a:lstStyle/>
          <a:p>
            <a:r>
              <a:rPr lang="en-US" sz="3600" dirty="0">
                <a:solidFill>
                  <a:srgbClr val="FF0000"/>
                </a:solidFill>
              </a:rPr>
              <a:t>Canada</a:t>
            </a:r>
          </a:p>
        </p:txBody>
      </p:sp>
      <p:sp>
        <p:nvSpPr>
          <p:cNvPr id="9" name="TextBox 8"/>
          <p:cNvSpPr txBox="1"/>
          <p:nvPr/>
        </p:nvSpPr>
        <p:spPr>
          <a:xfrm>
            <a:off x="6911922" y="5325070"/>
            <a:ext cx="457200" cy="923330"/>
          </a:xfrm>
          <a:prstGeom prst="rect">
            <a:avLst/>
          </a:prstGeom>
          <a:noFill/>
        </p:spPr>
        <p:txBody>
          <a:bodyPr wrap="square" rtlCol="0">
            <a:spAutoFit/>
          </a:bodyPr>
          <a:lstStyle/>
          <a:p>
            <a:r>
              <a:rPr lang="en-US" sz="5400" dirty="0">
                <a:solidFill>
                  <a:srgbClr val="FF0000"/>
                </a:solidFill>
              </a:rPr>
              <a:t>2</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55485">
            <a:off x="5145357" y="2136626"/>
            <a:ext cx="3598700" cy="279402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TextBox 2"/>
          <p:cNvSpPr txBox="1"/>
          <p:nvPr/>
        </p:nvSpPr>
        <p:spPr>
          <a:xfrm>
            <a:off x="1955194" y="5543490"/>
            <a:ext cx="5512406" cy="400110"/>
          </a:xfrm>
          <a:prstGeom prst="rect">
            <a:avLst/>
          </a:prstGeom>
          <a:noFill/>
        </p:spPr>
        <p:txBody>
          <a:bodyPr wrap="square" rtlCol="0">
            <a:spAutoFit/>
          </a:bodyPr>
          <a:lstStyle/>
          <a:p>
            <a:r>
              <a:rPr lang="en-US" sz="2000" dirty="0"/>
              <a:t>How many Derby winners from this country?</a:t>
            </a:r>
          </a:p>
        </p:txBody>
      </p:sp>
    </p:spTree>
    <p:extLst>
      <p:ext uri="{BB962C8B-B14F-4D97-AF65-F5344CB8AC3E}">
        <p14:creationId xmlns:p14="http://schemas.microsoft.com/office/powerpoint/2010/main" val="855469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59"/>
            <a:ext cx="9144000" cy="6856041"/>
          </a:xfrm>
          <a:prstGeom prst="rect">
            <a:avLst/>
          </a:prstGeom>
        </p:spPr>
      </p:pic>
      <p:sp>
        <p:nvSpPr>
          <p:cNvPr id="2" name="TextBox 1"/>
          <p:cNvSpPr txBox="1"/>
          <p:nvPr/>
        </p:nvSpPr>
        <p:spPr>
          <a:xfrm>
            <a:off x="645160" y="444137"/>
            <a:ext cx="7853680" cy="1046440"/>
          </a:xfrm>
          <a:prstGeom prst="rect">
            <a:avLst/>
          </a:prstGeom>
          <a:noFill/>
        </p:spPr>
        <p:txBody>
          <a:bodyPr wrap="square" rtlCol="0">
            <a:spAutoFit/>
          </a:bodyPr>
          <a:lstStyle/>
          <a:p>
            <a:pPr algn="ctr"/>
            <a:r>
              <a:rPr lang="en-US" sz="4200" dirty="0">
                <a:solidFill>
                  <a:schemeClr val="bg1"/>
                </a:solidFill>
              </a:rPr>
              <a:t>Winner’s Circle Geography</a:t>
            </a:r>
          </a:p>
          <a:p>
            <a:endParaRPr lang="en-US" dirty="0"/>
          </a:p>
        </p:txBody>
      </p:sp>
      <p:sp>
        <p:nvSpPr>
          <p:cNvPr id="5" name="Content Placeholder 2"/>
          <p:cNvSpPr>
            <a:spLocks noGrp="1"/>
          </p:cNvSpPr>
          <p:nvPr>
            <p:ph idx="1"/>
          </p:nvPr>
        </p:nvSpPr>
        <p:spPr>
          <a:xfrm>
            <a:off x="381000" y="1676400"/>
            <a:ext cx="4572000" cy="2971800"/>
          </a:xfrm>
        </p:spPr>
        <p:txBody>
          <a:bodyPr>
            <a:normAutofit fontScale="70000" lnSpcReduction="20000"/>
          </a:bodyPr>
          <a:lstStyle/>
          <a:p>
            <a:pPr marL="0" indent="0">
              <a:buNone/>
            </a:pPr>
            <a:r>
              <a:rPr lang="en-US" sz="3600" dirty="0"/>
              <a:t>I am </a:t>
            </a:r>
            <a:r>
              <a:rPr lang="en-US" sz="3600" dirty="0" err="1"/>
              <a:t>Tomy</a:t>
            </a:r>
            <a:r>
              <a:rPr lang="en-US" sz="3600" dirty="0"/>
              <a:t> Lee.  I come from a country in Europe and that is part of Great Britain. Our capital city is London and thoroughbreds were first bred here in my country. </a:t>
            </a:r>
          </a:p>
          <a:p>
            <a:pPr marL="0" indent="0">
              <a:buNone/>
            </a:pPr>
            <a:endParaRPr lang="en-US" sz="3600" dirty="0"/>
          </a:p>
          <a:p>
            <a:pPr marL="0" indent="0">
              <a:buNone/>
            </a:pPr>
            <a:r>
              <a:rPr lang="en-US" sz="3600" dirty="0"/>
              <a:t>I am from  _______________</a:t>
            </a:r>
          </a:p>
        </p:txBody>
      </p:sp>
      <p:sp>
        <p:nvSpPr>
          <p:cNvPr id="6" name="TextBox 5"/>
          <p:cNvSpPr txBox="1"/>
          <p:nvPr/>
        </p:nvSpPr>
        <p:spPr>
          <a:xfrm>
            <a:off x="1905000" y="3352800"/>
            <a:ext cx="2743200" cy="646331"/>
          </a:xfrm>
          <a:prstGeom prst="rect">
            <a:avLst/>
          </a:prstGeom>
          <a:noFill/>
        </p:spPr>
        <p:txBody>
          <a:bodyPr wrap="square" rtlCol="0">
            <a:spAutoFit/>
          </a:bodyPr>
          <a:lstStyle/>
          <a:p>
            <a:r>
              <a:rPr lang="en-US" sz="3600" dirty="0">
                <a:solidFill>
                  <a:srgbClr val="FF0000"/>
                </a:solidFill>
              </a:rPr>
              <a:t>England</a:t>
            </a:r>
          </a:p>
        </p:txBody>
      </p:sp>
      <p:sp>
        <p:nvSpPr>
          <p:cNvPr id="9" name="TextBox 8"/>
          <p:cNvSpPr txBox="1"/>
          <p:nvPr/>
        </p:nvSpPr>
        <p:spPr>
          <a:xfrm>
            <a:off x="6911922" y="5325070"/>
            <a:ext cx="457200" cy="923330"/>
          </a:xfrm>
          <a:prstGeom prst="rect">
            <a:avLst/>
          </a:prstGeom>
          <a:noFill/>
        </p:spPr>
        <p:txBody>
          <a:bodyPr wrap="square" rtlCol="0">
            <a:spAutoFit/>
          </a:bodyPr>
          <a:lstStyle/>
          <a:p>
            <a:r>
              <a:rPr lang="en-US" sz="5400" dirty="0">
                <a:solidFill>
                  <a:srgbClr val="FF0000"/>
                </a:solidFill>
              </a:rPr>
              <a:t>2</a:t>
            </a:r>
          </a:p>
        </p:txBody>
      </p:sp>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rot="500607">
            <a:off x="5081898" y="2813153"/>
            <a:ext cx="3560226" cy="221329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TextBox 9"/>
          <p:cNvSpPr txBox="1"/>
          <p:nvPr/>
        </p:nvSpPr>
        <p:spPr>
          <a:xfrm>
            <a:off x="1955194" y="5543490"/>
            <a:ext cx="5512406" cy="400110"/>
          </a:xfrm>
          <a:prstGeom prst="rect">
            <a:avLst/>
          </a:prstGeom>
          <a:noFill/>
        </p:spPr>
        <p:txBody>
          <a:bodyPr wrap="square" rtlCol="0">
            <a:spAutoFit/>
          </a:bodyPr>
          <a:lstStyle/>
          <a:p>
            <a:r>
              <a:rPr lang="en-US" sz="2000" dirty="0"/>
              <a:t>How many Derby winners from this country?</a:t>
            </a:r>
          </a:p>
        </p:txBody>
      </p:sp>
    </p:spTree>
    <p:extLst>
      <p:ext uri="{BB962C8B-B14F-4D97-AF65-F5344CB8AC3E}">
        <p14:creationId xmlns:p14="http://schemas.microsoft.com/office/powerpoint/2010/main" val="1144099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59"/>
            <a:ext cx="9144000" cy="6856041"/>
          </a:xfrm>
          <a:prstGeom prst="rect">
            <a:avLst/>
          </a:prstGeom>
        </p:spPr>
      </p:pic>
      <p:sp>
        <p:nvSpPr>
          <p:cNvPr id="2" name="TextBox 1"/>
          <p:cNvSpPr txBox="1"/>
          <p:nvPr/>
        </p:nvSpPr>
        <p:spPr>
          <a:xfrm>
            <a:off x="645160" y="444137"/>
            <a:ext cx="7853680" cy="1046440"/>
          </a:xfrm>
          <a:prstGeom prst="rect">
            <a:avLst/>
          </a:prstGeom>
          <a:noFill/>
        </p:spPr>
        <p:txBody>
          <a:bodyPr wrap="square" rtlCol="0">
            <a:spAutoFit/>
          </a:bodyPr>
          <a:lstStyle/>
          <a:p>
            <a:pPr algn="ctr"/>
            <a:r>
              <a:rPr lang="en-US" sz="4200" dirty="0">
                <a:solidFill>
                  <a:schemeClr val="bg1"/>
                </a:solidFill>
              </a:rPr>
              <a:t>Winner’s Circle Geography</a:t>
            </a:r>
          </a:p>
          <a:p>
            <a:endParaRPr lang="en-US" dirty="0"/>
          </a:p>
        </p:txBody>
      </p:sp>
      <p:sp>
        <p:nvSpPr>
          <p:cNvPr id="5" name="Content Placeholder 2"/>
          <p:cNvSpPr>
            <a:spLocks noGrp="1"/>
          </p:cNvSpPr>
          <p:nvPr>
            <p:ph idx="1"/>
          </p:nvPr>
        </p:nvSpPr>
        <p:spPr>
          <a:xfrm>
            <a:off x="381000" y="1676400"/>
            <a:ext cx="4572000" cy="2971800"/>
          </a:xfrm>
        </p:spPr>
        <p:txBody>
          <a:bodyPr>
            <a:normAutofit fontScale="62500" lnSpcReduction="20000"/>
          </a:bodyPr>
          <a:lstStyle/>
          <a:p>
            <a:pPr marL="0" indent="0">
              <a:buNone/>
            </a:pPr>
            <a:r>
              <a:rPr lang="en-US" sz="3600" dirty="0"/>
              <a:t>My name is American </a:t>
            </a:r>
            <a:r>
              <a:rPr lang="en-US" sz="3600" dirty="0" err="1"/>
              <a:t>Pharoah</a:t>
            </a:r>
            <a:r>
              <a:rPr lang="en-US" sz="3600" dirty="0"/>
              <a:t> and I am from the “bluegrass state”. My state is known for its many horse farms and is home to the world’s most famous horse race.  </a:t>
            </a:r>
          </a:p>
          <a:p>
            <a:pPr marL="0" indent="0">
              <a:buNone/>
            </a:pPr>
            <a:endParaRPr lang="en-US" sz="3600" dirty="0"/>
          </a:p>
          <a:p>
            <a:pPr marL="0" indent="0">
              <a:buNone/>
            </a:pPr>
            <a:r>
              <a:rPr lang="en-US" sz="3600" dirty="0"/>
              <a:t>I am proud to be from </a:t>
            </a:r>
          </a:p>
          <a:p>
            <a:pPr marL="0" indent="0">
              <a:buNone/>
            </a:pPr>
            <a:endParaRPr lang="en-US" sz="3600" dirty="0"/>
          </a:p>
          <a:p>
            <a:pPr marL="0" indent="0">
              <a:buNone/>
            </a:pPr>
            <a:r>
              <a:rPr lang="en-US" sz="3600" dirty="0"/>
              <a:t>_______________.</a:t>
            </a:r>
          </a:p>
        </p:txBody>
      </p:sp>
      <p:sp>
        <p:nvSpPr>
          <p:cNvPr id="6" name="TextBox 5"/>
          <p:cNvSpPr txBox="1"/>
          <p:nvPr/>
        </p:nvSpPr>
        <p:spPr>
          <a:xfrm>
            <a:off x="645160" y="3851123"/>
            <a:ext cx="2743200" cy="646331"/>
          </a:xfrm>
          <a:prstGeom prst="rect">
            <a:avLst/>
          </a:prstGeom>
          <a:noFill/>
        </p:spPr>
        <p:txBody>
          <a:bodyPr wrap="square" rtlCol="0">
            <a:spAutoFit/>
          </a:bodyPr>
          <a:lstStyle/>
          <a:p>
            <a:r>
              <a:rPr lang="en-US" sz="3600" dirty="0">
                <a:solidFill>
                  <a:srgbClr val="FF0000"/>
                </a:solidFill>
              </a:rPr>
              <a:t>Kentucky</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5686162"/>
            <a:ext cx="52181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6853979" y="5401270"/>
            <a:ext cx="1586918" cy="923330"/>
          </a:xfrm>
          <a:prstGeom prst="rect">
            <a:avLst/>
          </a:prstGeom>
          <a:noFill/>
        </p:spPr>
        <p:txBody>
          <a:bodyPr wrap="square" rtlCol="0">
            <a:spAutoFit/>
          </a:bodyPr>
          <a:lstStyle/>
          <a:p>
            <a:r>
              <a:rPr lang="en-US" sz="5400">
                <a:solidFill>
                  <a:srgbClr val="FF0000"/>
                </a:solidFill>
              </a:rPr>
              <a:t>110</a:t>
            </a:r>
            <a:endParaRPr lang="en-US" sz="5400" dirty="0">
              <a:solidFill>
                <a:srgbClr val="FF0000"/>
              </a:solidFill>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9672">
            <a:off x="4892835" y="2125564"/>
            <a:ext cx="3761306" cy="300904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01450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645160" y="3048000"/>
            <a:ext cx="7853680" cy="3139321"/>
          </a:xfrm>
          <a:prstGeom prst="rect">
            <a:avLst/>
          </a:prstGeom>
          <a:noFill/>
        </p:spPr>
        <p:txBody>
          <a:bodyPr wrap="square" rtlCol="0">
            <a:spAutoFit/>
          </a:bodyPr>
          <a:lstStyle/>
          <a:p>
            <a:pPr algn="ctr"/>
            <a:r>
              <a:rPr lang="en-US" sz="6000" dirty="0">
                <a:solidFill>
                  <a:srgbClr val="24AAE1"/>
                </a:solidFill>
              </a:rPr>
              <a:t>Winner’s </a:t>
            </a:r>
          </a:p>
          <a:p>
            <a:pPr algn="ctr"/>
            <a:r>
              <a:rPr lang="en-US" sz="6000" dirty="0">
                <a:solidFill>
                  <a:srgbClr val="24AAE1"/>
                </a:solidFill>
              </a:rPr>
              <a:t>Circle </a:t>
            </a:r>
          </a:p>
          <a:p>
            <a:pPr algn="ctr"/>
            <a:r>
              <a:rPr lang="en-US" sz="6000" dirty="0">
                <a:solidFill>
                  <a:srgbClr val="24AAE1"/>
                </a:solidFill>
              </a:rPr>
              <a:t>Geography</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16476">
            <a:off x="6477000" y="3039438"/>
            <a:ext cx="2169664" cy="2101862"/>
          </a:xfrm>
          <a:prstGeom prst="rect">
            <a:avLst/>
          </a:prstGeom>
          <a:solidFill>
            <a:srgbClr val="FFFFFF">
              <a:shade val="85000"/>
            </a:srgbClr>
          </a:solidFill>
          <a:ln w="28575" cap="rnd">
            <a:solidFill>
              <a:schemeClr val="accent1"/>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413" t="16600" r="12615" b="-102"/>
          <a:stretch/>
        </p:blipFill>
        <p:spPr>
          <a:xfrm rot="16200000">
            <a:off x="504727" y="2900889"/>
            <a:ext cx="2016733" cy="2307816"/>
          </a:xfrm>
          <a:prstGeom prst="rect">
            <a:avLst/>
          </a:prstGeom>
          <a:solidFill>
            <a:srgbClr val="FFFFFF">
              <a:shade val="85000"/>
            </a:srgbClr>
          </a:solidFill>
          <a:ln w="28575" cap="sq">
            <a:solidFill>
              <a:schemeClr val="accent1"/>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770422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59"/>
            <a:ext cx="9144000" cy="6856041"/>
          </a:xfrm>
          <a:prstGeom prst="rect">
            <a:avLst/>
          </a:prstGeom>
        </p:spPr>
      </p:pic>
      <p:sp>
        <p:nvSpPr>
          <p:cNvPr id="2" name="TextBox 1"/>
          <p:cNvSpPr txBox="1"/>
          <p:nvPr/>
        </p:nvSpPr>
        <p:spPr>
          <a:xfrm>
            <a:off x="645160" y="444137"/>
            <a:ext cx="7853680" cy="1046440"/>
          </a:xfrm>
          <a:prstGeom prst="rect">
            <a:avLst/>
          </a:prstGeom>
          <a:noFill/>
        </p:spPr>
        <p:txBody>
          <a:bodyPr wrap="square" rtlCol="0">
            <a:spAutoFit/>
          </a:bodyPr>
          <a:lstStyle/>
          <a:p>
            <a:pPr algn="ctr"/>
            <a:r>
              <a:rPr lang="en-US" sz="4200" dirty="0">
                <a:solidFill>
                  <a:schemeClr val="bg1"/>
                </a:solidFill>
              </a:rPr>
              <a:t>Winner’s Circle Geography</a:t>
            </a:r>
          </a:p>
          <a:p>
            <a:endParaRPr lang="en-US" dirty="0"/>
          </a:p>
        </p:txBody>
      </p:sp>
      <p:sp>
        <p:nvSpPr>
          <p:cNvPr id="5" name="Content Placeholder 2"/>
          <p:cNvSpPr>
            <a:spLocks noGrp="1"/>
          </p:cNvSpPr>
          <p:nvPr>
            <p:ph idx="1"/>
          </p:nvPr>
        </p:nvSpPr>
        <p:spPr>
          <a:xfrm>
            <a:off x="381000" y="1676400"/>
            <a:ext cx="4572000" cy="2971800"/>
          </a:xfrm>
        </p:spPr>
        <p:txBody>
          <a:bodyPr>
            <a:normAutofit fontScale="85000" lnSpcReduction="20000"/>
          </a:bodyPr>
          <a:lstStyle/>
          <a:p>
            <a:pPr marL="0" indent="0">
              <a:lnSpc>
                <a:spcPct val="110000"/>
              </a:lnSpc>
              <a:buNone/>
            </a:pPr>
            <a:r>
              <a:rPr lang="en-US" dirty="0"/>
              <a:t>My name is Swaps. I came from the “Golden State”. My state is the home of Disneyland and the Dodgers. It is bordered by Oregon, Nevada and Arizona.  </a:t>
            </a:r>
          </a:p>
          <a:p>
            <a:pPr marL="0" indent="0">
              <a:lnSpc>
                <a:spcPct val="110000"/>
              </a:lnSpc>
              <a:buNone/>
            </a:pPr>
            <a:endParaRPr lang="en-US" dirty="0"/>
          </a:p>
          <a:p>
            <a:pPr marL="0" indent="0">
              <a:lnSpc>
                <a:spcPct val="110000"/>
              </a:lnSpc>
              <a:buNone/>
            </a:pPr>
            <a:r>
              <a:rPr lang="en-US" dirty="0"/>
              <a:t>I am from _______________.</a:t>
            </a:r>
          </a:p>
          <a:p>
            <a:pPr marL="0" indent="0">
              <a:buNone/>
            </a:pPr>
            <a:endParaRPr lang="en-US" dirty="0"/>
          </a:p>
        </p:txBody>
      </p:sp>
      <p:sp>
        <p:nvSpPr>
          <p:cNvPr id="6" name="TextBox 5"/>
          <p:cNvSpPr txBox="1"/>
          <p:nvPr/>
        </p:nvSpPr>
        <p:spPr>
          <a:xfrm>
            <a:off x="2162823" y="3849469"/>
            <a:ext cx="2409177" cy="646331"/>
          </a:xfrm>
          <a:prstGeom prst="rect">
            <a:avLst/>
          </a:prstGeom>
          <a:noFill/>
        </p:spPr>
        <p:txBody>
          <a:bodyPr wrap="square" rtlCol="0">
            <a:spAutoFit/>
          </a:bodyPr>
          <a:lstStyle/>
          <a:p>
            <a:r>
              <a:rPr lang="en-US" sz="3600" dirty="0">
                <a:solidFill>
                  <a:srgbClr val="FF0000"/>
                </a:solidFill>
              </a:rPr>
              <a:t>California</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87633">
            <a:off x="5155097" y="1909026"/>
            <a:ext cx="3513651" cy="312012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2943" y="5609962"/>
            <a:ext cx="52181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6911922" y="5325070"/>
            <a:ext cx="457200" cy="923330"/>
          </a:xfrm>
          <a:prstGeom prst="rect">
            <a:avLst/>
          </a:prstGeom>
          <a:noFill/>
        </p:spPr>
        <p:txBody>
          <a:bodyPr wrap="square" rtlCol="0">
            <a:spAutoFit/>
          </a:bodyPr>
          <a:lstStyle/>
          <a:p>
            <a:r>
              <a:rPr lang="en-US" sz="5400" dirty="0">
                <a:solidFill>
                  <a:srgbClr val="FF0000"/>
                </a:solidFill>
              </a:rPr>
              <a:t>4</a:t>
            </a:r>
          </a:p>
        </p:txBody>
      </p:sp>
    </p:spTree>
    <p:extLst>
      <p:ext uri="{BB962C8B-B14F-4D97-AF65-F5344CB8AC3E}">
        <p14:creationId xmlns:p14="http://schemas.microsoft.com/office/powerpoint/2010/main" val="3536556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59"/>
            <a:ext cx="9144000" cy="6856041"/>
          </a:xfrm>
          <a:prstGeom prst="rect">
            <a:avLst/>
          </a:prstGeom>
        </p:spPr>
      </p:pic>
      <p:sp>
        <p:nvSpPr>
          <p:cNvPr id="2" name="TextBox 1"/>
          <p:cNvSpPr txBox="1"/>
          <p:nvPr/>
        </p:nvSpPr>
        <p:spPr>
          <a:xfrm>
            <a:off x="645160" y="444137"/>
            <a:ext cx="7853680" cy="1046440"/>
          </a:xfrm>
          <a:prstGeom prst="rect">
            <a:avLst/>
          </a:prstGeom>
          <a:noFill/>
        </p:spPr>
        <p:txBody>
          <a:bodyPr wrap="square" rtlCol="0">
            <a:spAutoFit/>
          </a:bodyPr>
          <a:lstStyle/>
          <a:p>
            <a:pPr algn="ctr"/>
            <a:r>
              <a:rPr lang="en-US" sz="4200" dirty="0">
                <a:solidFill>
                  <a:schemeClr val="bg1"/>
                </a:solidFill>
              </a:rPr>
              <a:t>Winner’s Circle Geography</a:t>
            </a:r>
          </a:p>
          <a:p>
            <a:endParaRPr lang="en-US" dirty="0"/>
          </a:p>
        </p:txBody>
      </p:sp>
      <p:sp>
        <p:nvSpPr>
          <p:cNvPr id="5" name="Content Placeholder 2"/>
          <p:cNvSpPr>
            <a:spLocks noGrp="1"/>
          </p:cNvSpPr>
          <p:nvPr>
            <p:ph idx="1"/>
          </p:nvPr>
        </p:nvSpPr>
        <p:spPr>
          <a:xfrm>
            <a:off x="381000" y="1676400"/>
            <a:ext cx="4572000" cy="2971800"/>
          </a:xfrm>
        </p:spPr>
        <p:txBody>
          <a:bodyPr>
            <a:normAutofit fontScale="85000" lnSpcReduction="10000"/>
          </a:bodyPr>
          <a:lstStyle/>
          <a:p>
            <a:pPr marL="0" indent="0">
              <a:buNone/>
            </a:pPr>
            <a:r>
              <a:rPr lang="en-US" dirty="0"/>
              <a:t>My name is Wintergreen.  The capital of my home state is Columbus and is known as the Buckeye State. This state shares a border with Kentucky. </a:t>
            </a:r>
          </a:p>
          <a:p>
            <a:pPr marL="0" indent="0">
              <a:buNone/>
            </a:pPr>
            <a:endParaRPr lang="en-US" dirty="0"/>
          </a:p>
          <a:p>
            <a:pPr marL="0" indent="0">
              <a:buNone/>
            </a:pPr>
            <a:r>
              <a:rPr lang="en-US" dirty="0"/>
              <a:t>I am from _______________.</a:t>
            </a:r>
          </a:p>
          <a:p>
            <a:pPr marL="0" indent="0">
              <a:buNone/>
            </a:pPr>
            <a:endParaRPr lang="en-US" dirty="0"/>
          </a:p>
        </p:txBody>
      </p:sp>
      <p:sp>
        <p:nvSpPr>
          <p:cNvPr id="6" name="TextBox 5"/>
          <p:cNvSpPr txBox="1"/>
          <p:nvPr/>
        </p:nvSpPr>
        <p:spPr>
          <a:xfrm>
            <a:off x="2162823" y="3849469"/>
            <a:ext cx="2409177" cy="646331"/>
          </a:xfrm>
          <a:prstGeom prst="rect">
            <a:avLst/>
          </a:prstGeom>
          <a:noFill/>
        </p:spPr>
        <p:txBody>
          <a:bodyPr wrap="square" rtlCol="0">
            <a:spAutoFit/>
          </a:bodyPr>
          <a:lstStyle/>
          <a:p>
            <a:r>
              <a:rPr lang="en-US" sz="3600" dirty="0">
                <a:solidFill>
                  <a:srgbClr val="FF0000"/>
                </a:solidFill>
              </a:rPr>
              <a:t>Ohio</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2943" y="5609962"/>
            <a:ext cx="52181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6911922" y="5325070"/>
            <a:ext cx="457200" cy="923330"/>
          </a:xfrm>
          <a:prstGeom prst="rect">
            <a:avLst/>
          </a:prstGeom>
          <a:noFill/>
        </p:spPr>
        <p:txBody>
          <a:bodyPr wrap="square" rtlCol="0">
            <a:spAutoFit/>
          </a:bodyPr>
          <a:lstStyle/>
          <a:p>
            <a:r>
              <a:rPr lang="en-US" sz="5400" dirty="0">
                <a:solidFill>
                  <a:srgbClr val="FF0000"/>
                </a:solidFill>
              </a:rPr>
              <a:t>1</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13503">
            <a:off x="5192089" y="1877888"/>
            <a:ext cx="3387480" cy="311648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20754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59"/>
            <a:ext cx="9144000" cy="6856041"/>
          </a:xfrm>
          <a:prstGeom prst="rect">
            <a:avLst/>
          </a:prstGeom>
        </p:spPr>
      </p:pic>
      <p:sp>
        <p:nvSpPr>
          <p:cNvPr id="2" name="TextBox 1"/>
          <p:cNvSpPr txBox="1"/>
          <p:nvPr/>
        </p:nvSpPr>
        <p:spPr>
          <a:xfrm>
            <a:off x="645160" y="444137"/>
            <a:ext cx="7853680" cy="1046440"/>
          </a:xfrm>
          <a:prstGeom prst="rect">
            <a:avLst/>
          </a:prstGeom>
          <a:noFill/>
        </p:spPr>
        <p:txBody>
          <a:bodyPr wrap="square" rtlCol="0">
            <a:spAutoFit/>
          </a:bodyPr>
          <a:lstStyle/>
          <a:p>
            <a:pPr algn="ctr"/>
            <a:r>
              <a:rPr lang="en-US" sz="4200" dirty="0">
                <a:solidFill>
                  <a:schemeClr val="bg1"/>
                </a:solidFill>
              </a:rPr>
              <a:t>Winner’s Circle Geography</a:t>
            </a:r>
          </a:p>
          <a:p>
            <a:endParaRPr lang="en-US" dirty="0"/>
          </a:p>
        </p:txBody>
      </p:sp>
      <p:sp>
        <p:nvSpPr>
          <p:cNvPr id="5" name="Content Placeholder 2"/>
          <p:cNvSpPr>
            <a:spLocks noGrp="1"/>
          </p:cNvSpPr>
          <p:nvPr>
            <p:ph idx="1"/>
          </p:nvPr>
        </p:nvSpPr>
        <p:spPr>
          <a:xfrm>
            <a:off x="381000" y="1676400"/>
            <a:ext cx="4572000" cy="2971800"/>
          </a:xfrm>
        </p:spPr>
        <p:txBody>
          <a:bodyPr>
            <a:normAutofit fontScale="70000" lnSpcReduction="20000"/>
          </a:bodyPr>
          <a:lstStyle/>
          <a:p>
            <a:pPr marL="0" indent="0">
              <a:buNone/>
            </a:pPr>
            <a:r>
              <a:rPr lang="en-US" sz="3400" dirty="0"/>
              <a:t>My name is </a:t>
            </a:r>
            <a:r>
              <a:rPr lang="en-US" sz="3400" dirty="0" err="1"/>
              <a:t>Kauiai</a:t>
            </a:r>
            <a:r>
              <a:rPr lang="en-US" sz="3400" dirty="0"/>
              <a:t> King and I’m not from Hawaii, although I was named after a Hawaiian island.  I come from one of the original thirteen colonies and the capital is Annapolis. My state is also home to the Preakness which I also won.</a:t>
            </a:r>
          </a:p>
          <a:p>
            <a:pPr marL="0" indent="0">
              <a:buNone/>
            </a:pPr>
            <a:endParaRPr lang="en-US" sz="3400" dirty="0"/>
          </a:p>
          <a:p>
            <a:pPr marL="0" indent="0">
              <a:buNone/>
            </a:pPr>
            <a:r>
              <a:rPr lang="en-US" sz="3400" dirty="0"/>
              <a:t>I am from _______________.</a:t>
            </a:r>
          </a:p>
          <a:p>
            <a:pPr marL="0" indent="0">
              <a:buNone/>
            </a:pPr>
            <a:endParaRPr lang="en-US" dirty="0"/>
          </a:p>
        </p:txBody>
      </p:sp>
      <p:sp>
        <p:nvSpPr>
          <p:cNvPr id="6" name="TextBox 5"/>
          <p:cNvSpPr txBox="1"/>
          <p:nvPr/>
        </p:nvSpPr>
        <p:spPr>
          <a:xfrm>
            <a:off x="1781823" y="3849469"/>
            <a:ext cx="2409177" cy="646331"/>
          </a:xfrm>
          <a:prstGeom prst="rect">
            <a:avLst/>
          </a:prstGeom>
          <a:noFill/>
        </p:spPr>
        <p:txBody>
          <a:bodyPr wrap="square" rtlCol="0">
            <a:spAutoFit/>
          </a:bodyPr>
          <a:lstStyle/>
          <a:p>
            <a:r>
              <a:rPr lang="en-US" sz="3600">
                <a:solidFill>
                  <a:srgbClr val="FF0000"/>
                </a:solidFill>
              </a:rPr>
              <a:t>Maryland</a:t>
            </a:r>
            <a:endParaRPr lang="en-US" sz="3600" dirty="0">
              <a:solidFill>
                <a:srgbClr val="FF0000"/>
              </a:solidFill>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2943" y="5609962"/>
            <a:ext cx="52181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6911922" y="5325070"/>
            <a:ext cx="457200" cy="923330"/>
          </a:xfrm>
          <a:prstGeom prst="rect">
            <a:avLst/>
          </a:prstGeom>
          <a:noFill/>
        </p:spPr>
        <p:txBody>
          <a:bodyPr wrap="square" rtlCol="0">
            <a:spAutoFit/>
          </a:bodyPr>
          <a:lstStyle/>
          <a:p>
            <a:r>
              <a:rPr lang="en-US" sz="5400" dirty="0">
                <a:solidFill>
                  <a:srgbClr val="FF0000"/>
                </a:solidFill>
              </a:rPr>
              <a:t>1</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t="8910" b="9794"/>
          <a:stretch/>
        </p:blipFill>
        <p:spPr>
          <a:xfrm rot="464738">
            <a:off x="5170603" y="1955282"/>
            <a:ext cx="3561803" cy="319072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736381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59"/>
            <a:ext cx="9144000" cy="6856041"/>
          </a:xfrm>
          <a:prstGeom prst="rect">
            <a:avLst/>
          </a:prstGeom>
        </p:spPr>
      </p:pic>
      <p:sp>
        <p:nvSpPr>
          <p:cNvPr id="2" name="TextBox 1"/>
          <p:cNvSpPr txBox="1"/>
          <p:nvPr/>
        </p:nvSpPr>
        <p:spPr>
          <a:xfrm>
            <a:off x="645160" y="444137"/>
            <a:ext cx="7853680" cy="1046440"/>
          </a:xfrm>
          <a:prstGeom prst="rect">
            <a:avLst/>
          </a:prstGeom>
          <a:noFill/>
        </p:spPr>
        <p:txBody>
          <a:bodyPr wrap="square" rtlCol="0">
            <a:spAutoFit/>
          </a:bodyPr>
          <a:lstStyle/>
          <a:p>
            <a:pPr algn="ctr"/>
            <a:r>
              <a:rPr lang="en-US" sz="4200" dirty="0">
                <a:solidFill>
                  <a:schemeClr val="bg1"/>
                </a:solidFill>
              </a:rPr>
              <a:t>Winner’s Circle Geography</a:t>
            </a:r>
          </a:p>
          <a:p>
            <a:endParaRPr lang="en-US" dirty="0"/>
          </a:p>
        </p:txBody>
      </p:sp>
      <p:sp>
        <p:nvSpPr>
          <p:cNvPr id="5" name="Content Placeholder 2"/>
          <p:cNvSpPr>
            <a:spLocks noGrp="1"/>
          </p:cNvSpPr>
          <p:nvPr>
            <p:ph idx="1"/>
          </p:nvPr>
        </p:nvSpPr>
        <p:spPr>
          <a:xfrm>
            <a:off x="381000" y="1676400"/>
            <a:ext cx="4572000" cy="2971800"/>
          </a:xfrm>
        </p:spPr>
        <p:txBody>
          <a:bodyPr>
            <a:normAutofit fontScale="62500" lnSpcReduction="20000"/>
          </a:bodyPr>
          <a:lstStyle/>
          <a:p>
            <a:pPr marL="0" indent="0">
              <a:buNone/>
            </a:pPr>
            <a:r>
              <a:rPr lang="en-US" sz="3600" dirty="0"/>
              <a:t>You might have heard of me.  My name is Secretariat.  I come from the same state as George Washington.  North Carolina, Kentucky, West Virginia, Tennessee, Maryland and the Atlantic Ocean all border my state.   </a:t>
            </a:r>
          </a:p>
          <a:p>
            <a:pPr marL="0" indent="0">
              <a:buNone/>
            </a:pPr>
            <a:r>
              <a:rPr lang="en-US" sz="3600" dirty="0"/>
              <a:t> </a:t>
            </a:r>
          </a:p>
          <a:p>
            <a:pPr marL="0" indent="0">
              <a:buNone/>
            </a:pPr>
            <a:r>
              <a:rPr lang="en-US" sz="3600" dirty="0"/>
              <a:t>I am from _______________.</a:t>
            </a:r>
          </a:p>
        </p:txBody>
      </p:sp>
      <p:sp>
        <p:nvSpPr>
          <p:cNvPr id="6" name="TextBox 5"/>
          <p:cNvSpPr txBox="1"/>
          <p:nvPr/>
        </p:nvSpPr>
        <p:spPr>
          <a:xfrm>
            <a:off x="1858023" y="3733800"/>
            <a:ext cx="2409177" cy="646331"/>
          </a:xfrm>
          <a:prstGeom prst="rect">
            <a:avLst/>
          </a:prstGeom>
          <a:noFill/>
        </p:spPr>
        <p:txBody>
          <a:bodyPr wrap="square" rtlCol="0">
            <a:spAutoFit/>
          </a:bodyPr>
          <a:lstStyle/>
          <a:p>
            <a:r>
              <a:rPr lang="en-US" sz="3600">
                <a:solidFill>
                  <a:srgbClr val="FF0000"/>
                </a:solidFill>
              </a:rPr>
              <a:t>Virginia</a:t>
            </a:r>
            <a:endParaRPr lang="en-US" sz="3600" dirty="0">
              <a:solidFill>
                <a:srgbClr val="FF0000"/>
              </a:solidFill>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2943" y="5609962"/>
            <a:ext cx="52181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6911922" y="5325070"/>
            <a:ext cx="457200" cy="923330"/>
          </a:xfrm>
          <a:prstGeom prst="rect">
            <a:avLst/>
          </a:prstGeom>
          <a:noFill/>
        </p:spPr>
        <p:txBody>
          <a:bodyPr wrap="square" rtlCol="0">
            <a:spAutoFit/>
          </a:bodyPr>
          <a:lstStyle/>
          <a:p>
            <a:r>
              <a:rPr lang="en-US" sz="5400" dirty="0">
                <a:solidFill>
                  <a:srgbClr val="FF0000"/>
                </a:solidFill>
              </a:rPr>
              <a:t>4</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57844">
            <a:off x="5128399" y="2104709"/>
            <a:ext cx="3632221" cy="288401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90359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59"/>
            <a:ext cx="9144000" cy="6856041"/>
          </a:xfrm>
          <a:prstGeom prst="rect">
            <a:avLst/>
          </a:prstGeom>
        </p:spPr>
      </p:pic>
      <p:sp>
        <p:nvSpPr>
          <p:cNvPr id="2" name="TextBox 1"/>
          <p:cNvSpPr txBox="1"/>
          <p:nvPr/>
        </p:nvSpPr>
        <p:spPr>
          <a:xfrm>
            <a:off x="645160" y="444137"/>
            <a:ext cx="7853680" cy="1046440"/>
          </a:xfrm>
          <a:prstGeom prst="rect">
            <a:avLst/>
          </a:prstGeom>
          <a:noFill/>
        </p:spPr>
        <p:txBody>
          <a:bodyPr wrap="square" rtlCol="0">
            <a:spAutoFit/>
          </a:bodyPr>
          <a:lstStyle/>
          <a:p>
            <a:pPr algn="ctr"/>
            <a:r>
              <a:rPr lang="en-US" sz="4200" dirty="0">
                <a:solidFill>
                  <a:schemeClr val="bg1"/>
                </a:solidFill>
              </a:rPr>
              <a:t>Winner’s Circle Geography</a:t>
            </a:r>
          </a:p>
          <a:p>
            <a:endParaRPr lang="en-US" dirty="0"/>
          </a:p>
        </p:txBody>
      </p:sp>
      <p:sp>
        <p:nvSpPr>
          <p:cNvPr id="5" name="Content Placeholder 2"/>
          <p:cNvSpPr>
            <a:spLocks noGrp="1"/>
          </p:cNvSpPr>
          <p:nvPr>
            <p:ph idx="1"/>
          </p:nvPr>
        </p:nvSpPr>
        <p:spPr>
          <a:xfrm>
            <a:off x="381000" y="1676400"/>
            <a:ext cx="4572000" cy="2971800"/>
          </a:xfrm>
        </p:spPr>
        <p:txBody>
          <a:bodyPr>
            <a:normAutofit fontScale="70000" lnSpcReduction="20000"/>
          </a:bodyPr>
          <a:lstStyle/>
          <a:p>
            <a:pPr marL="0" indent="0">
              <a:buNone/>
            </a:pPr>
            <a:r>
              <a:rPr lang="en-US" sz="3600" dirty="0"/>
              <a:t>My name is Regret and I was the first girl horse to beat the boys in the Derby.  I come from a small, but populous state known as the “Garden State”.   </a:t>
            </a:r>
          </a:p>
          <a:p>
            <a:endParaRPr lang="en-US" sz="3600" dirty="0"/>
          </a:p>
          <a:p>
            <a:pPr marL="0" indent="0">
              <a:buNone/>
            </a:pPr>
            <a:r>
              <a:rPr lang="en-US" sz="3600" dirty="0"/>
              <a:t>I am from _______________.</a:t>
            </a:r>
          </a:p>
        </p:txBody>
      </p:sp>
      <p:sp>
        <p:nvSpPr>
          <p:cNvPr id="6" name="TextBox 5"/>
          <p:cNvSpPr txBox="1"/>
          <p:nvPr/>
        </p:nvSpPr>
        <p:spPr>
          <a:xfrm>
            <a:off x="1858023" y="3316069"/>
            <a:ext cx="2409177" cy="646331"/>
          </a:xfrm>
          <a:prstGeom prst="rect">
            <a:avLst/>
          </a:prstGeom>
          <a:noFill/>
        </p:spPr>
        <p:txBody>
          <a:bodyPr wrap="square" rtlCol="0">
            <a:spAutoFit/>
          </a:bodyPr>
          <a:lstStyle/>
          <a:p>
            <a:r>
              <a:rPr lang="en-US" sz="3600">
                <a:solidFill>
                  <a:srgbClr val="FF0000"/>
                </a:solidFill>
              </a:rPr>
              <a:t>New Jersey</a:t>
            </a:r>
            <a:endParaRPr lang="en-US" sz="3600" dirty="0">
              <a:solidFill>
                <a:srgbClr val="FF0000"/>
              </a:solidFill>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2943" y="5609962"/>
            <a:ext cx="52181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6911922" y="5325070"/>
            <a:ext cx="457200" cy="923330"/>
          </a:xfrm>
          <a:prstGeom prst="rect">
            <a:avLst/>
          </a:prstGeom>
          <a:noFill/>
        </p:spPr>
        <p:txBody>
          <a:bodyPr wrap="square" rtlCol="0">
            <a:spAutoFit/>
          </a:bodyPr>
          <a:lstStyle/>
          <a:p>
            <a:r>
              <a:rPr lang="en-US" sz="5400" dirty="0">
                <a:solidFill>
                  <a:srgbClr val="FF0000"/>
                </a:solidFill>
              </a:rPr>
              <a:t>2</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13296">
            <a:off x="5046819" y="1734037"/>
            <a:ext cx="3556655" cy="346943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3" name="TextBox 12"/>
          <p:cNvSpPr txBox="1"/>
          <p:nvPr/>
        </p:nvSpPr>
        <p:spPr>
          <a:xfrm>
            <a:off x="7115823" y="2429222"/>
            <a:ext cx="2409177" cy="400110"/>
          </a:xfrm>
          <a:prstGeom prst="rect">
            <a:avLst/>
          </a:prstGeom>
          <a:noFill/>
        </p:spPr>
        <p:txBody>
          <a:bodyPr wrap="square" rtlCol="0">
            <a:spAutoFit/>
          </a:bodyPr>
          <a:lstStyle/>
          <a:p>
            <a:r>
              <a:rPr lang="en-US" sz="2000" dirty="0"/>
              <a:t>Girl power!</a:t>
            </a:r>
          </a:p>
        </p:txBody>
      </p:sp>
    </p:spTree>
    <p:extLst>
      <p:ext uri="{BB962C8B-B14F-4D97-AF65-F5344CB8AC3E}">
        <p14:creationId xmlns:p14="http://schemas.microsoft.com/office/powerpoint/2010/main" val="203558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59"/>
            <a:ext cx="9144000" cy="6856041"/>
          </a:xfrm>
          <a:prstGeom prst="rect">
            <a:avLst/>
          </a:prstGeom>
        </p:spPr>
      </p:pic>
      <p:sp>
        <p:nvSpPr>
          <p:cNvPr id="2" name="TextBox 1"/>
          <p:cNvSpPr txBox="1"/>
          <p:nvPr/>
        </p:nvSpPr>
        <p:spPr>
          <a:xfrm>
            <a:off x="645160" y="444137"/>
            <a:ext cx="7853680" cy="1046440"/>
          </a:xfrm>
          <a:prstGeom prst="rect">
            <a:avLst/>
          </a:prstGeom>
          <a:noFill/>
        </p:spPr>
        <p:txBody>
          <a:bodyPr wrap="square" rtlCol="0">
            <a:spAutoFit/>
          </a:bodyPr>
          <a:lstStyle/>
          <a:p>
            <a:pPr algn="ctr"/>
            <a:r>
              <a:rPr lang="en-US" sz="4200" dirty="0">
                <a:solidFill>
                  <a:schemeClr val="bg1"/>
                </a:solidFill>
              </a:rPr>
              <a:t>Winner’s Circle Geography</a:t>
            </a:r>
          </a:p>
          <a:p>
            <a:endParaRPr lang="en-US" dirty="0"/>
          </a:p>
        </p:txBody>
      </p:sp>
      <p:sp>
        <p:nvSpPr>
          <p:cNvPr id="5" name="Content Placeholder 2"/>
          <p:cNvSpPr>
            <a:spLocks noGrp="1"/>
          </p:cNvSpPr>
          <p:nvPr>
            <p:ph idx="1"/>
          </p:nvPr>
        </p:nvSpPr>
        <p:spPr>
          <a:xfrm>
            <a:off x="381000" y="1676400"/>
            <a:ext cx="4572000" cy="2971800"/>
          </a:xfrm>
        </p:spPr>
        <p:txBody>
          <a:bodyPr>
            <a:normAutofit fontScale="62500" lnSpcReduction="20000"/>
          </a:bodyPr>
          <a:lstStyle/>
          <a:p>
            <a:pPr marL="0" indent="0">
              <a:buNone/>
            </a:pPr>
            <a:r>
              <a:rPr lang="en-US" sz="3600" dirty="0"/>
              <a:t>My name is Spokane. I am from the fourth largest state in the nation.  The capital of my state is Helena, and my state is home to the Roe River, the world’s shortest river at only 200 feet long.  </a:t>
            </a:r>
          </a:p>
          <a:p>
            <a:pPr marL="0" indent="0">
              <a:buNone/>
            </a:pPr>
            <a:endParaRPr lang="en-US" sz="3600" dirty="0"/>
          </a:p>
          <a:p>
            <a:pPr marL="0" indent="0">
              <a:buNone/>
            </a:pPr>
            <a:r>
              <a:rPr lang="en-US" sz="3600" dirty="0"/>
              <a:t>I am from _______________</a:t>
            </a:r>
          </a:p>
        </p:txBody>
      </p:sp>
      <p:sp>
        <p:nvSpPr>
          <p:cNvPr id="6" name="TextBox 5"/>
          <p:cNvSpPr txBox="1"/>
          <p:nvPr/>
        </p:nvSpPr>
        <p:spPr>
          <a:xfrm>
            <a:off x="1676400" y="3429000"/>
            <a:ext cx="2409177" cy="646331"/>
          </a:xfrm>
          <a:prstGeom prst="rect">
            <a:avLst/>
          </a:prstGeom>
          <a:noFill/>
        </p:spPr>
        <p:txBody>
          <a:bodyPr wrap="square" rtlCol="0">
            <a:spAutoFit/>
          </a:bodyPr>
          <a:lstStyle/>
          <a:p>
            <a:r>
              <a:rPr lang="en-US" sz="3600" dirty="0">
                <a:solidFill>
                  <a:srgbClr val="FF0000"/>
                </a:solidFill>
              </a:rPr>
              <a:t>Montana</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2943" y="5609962"/>
            <a:ext cx="52181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6911922" y="5325070"/>
            <a:ext cx="457200" cy="923330"/>
          </a:xfrm>
          <a:prstGeom prst="rect">
            <a:avLst/>
          </a:prstGeom>
          <a:noFill/>
        </p:spPr>
        <p:txBody>
          <a:bodyPr wrap="square" rtlCol="0">
            <a:spAutoFit/>
          </a:bodyPr>
          <a:lstStyle/>
          <a:p>
            <a:r>
              <a:rPr lang="en-US" sz="5400" dirty="0">
                <a:solidFill>
                  <a:srgbClr val="FF0000"/>
                </a:solidFill>
              </a:rPr>
              <a:t>1</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94765">
            <a:off x="5150121" y="2254859"/>
            <a:ext cx="3502083" cy="267033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41276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59"/>
            <a:ext cx="9144000" cy="6856041"/>
          </a:xfrm>
          <a:prstGeom prst="rect">
            <a:avLst/>
          </a:prstGeom>
        </p:spPr>
      </p:pic>
      <p:sp>
        <p:nvSpPr>
          <p:cNvPr id="2" name="TextBox 1"/>
          <p:cNvSpPr txBox="1"/>
          <p:nvPr/>
        </p:nvSpPr>
        <p:spPr>
          <a:xfrm>
            <a:off x="645160" y="444137"/>
            <a:ext cx="7853680" cy="1046440"/>
          </a:xfrm>
          <a:prstGeom prst="rect">
            <a:avLst/>
          </a:prstGeom>
          <a:noFill/>
        </p:spPr>
        <p:txBody>
          <a:bodyPr wrap="square" rtlCol="0">
            <a:spAutoFit/>
          </a:bodyPr>
          <a:lstStyle/>
          <a:p>
            <a:pPr algn="ctr"/>
            <a:r>
              <a:rPr lang="en-US" sz="4200" dirty="0">
                <a:solidFill>
                  <a:schemeClr val="bg1"/>
                </a:solidFill>
              </a:rPr>
              <a:t>Winner’s Circle Geography</a:t>
            </a:r>
          </a:p>
          <a:p>
            <a:endParaRPr lang="en-US" dirty="0"/>
          </a:p>
        </p:txBody>
      </p:sp>
      <p:sp>
        <p:nvSpPr>
          <p:cNvPr id="5" name="Content Placeholder 2"/>
          <p:cNvSpPr>
            <a:spLocks noGrp="1"/>
          </p:cNvSpPr>
          <p:nvPr>
            <p:ph idx="1"/>
          </p:nvPr>
        </p:nvSpPr>
        <p:spPr>
          <a:xfrm>
            <a:off x="381000" y="1676400"/>
            <a:ext cx="4572000" cy="2971800"/>
          </a:xfrm>
        </p:spPr>
        <p:txBody>
          <a:bodyPr>
            <a:normAutofit fontScale="77500" lnSpcReduction="20000"/>
          </a:bodyPr>
          <a:lstStyle/>
          <a:p>
            <a:pPr marL="0" indent="0">
              <a:buNone/>
            </a:pPr>
            <a:r>
              <a:rPr lang="en-US" sz="3600" dirty="0"/>
              <a:t>Silver Charm is my name.  I live in Kentucky now, but I was born in the “Sunshine State”, home to many beaches and alligators.  </a:t>
            </a:r>
          </a:p>
          <a:p>
            <a:pPr marL="0" indent="0">
              <a:buNone/>
            </a:pPr>
            <a:endParaRPr lang="en-US" sz="3600" dirty="0"/>
          </a:p>
          <a:p>
            <a:pPr marL="0" indent="0">
              <a:buNone/>
            </a:pPr>
            <a:r>
              <a:rPr lang="en-US" sz="3600" dirty="0"/>
              <a:t>I am from _______________</a:t>
            </a:r>
          </a:p>
        </p:txBody>
      </p:sp>
      <p:sp>
        <p:nvSpPr>
          <p:cNvPr id="6" name="TextBox 5"/>
          <p:cNvSpPr txBox="1"/>
          <p:nvPr/>
        </p:nvSpPr>
        <p:spPr>
          <a:xfrm>
            <a:off x="2057400" y="3620869"/>
            <a:ext cx="2409177" cy="646331"/>
          </a:xfrm>
          <a:prstGeom prst="rect">
            <a:avLst/>
          </a:prstGeom>
          <a:noFill/>
        </p:spPr>
        <p:txBody>
          <a:bodyPr wrap="square" rtlCol="0">
            <a:spAutoFit/>
          </a:bodyPr>
          <a:lstStyle/>
          <a:p>
            <a:r>
              <a:rPr lang="en-US" sz="3600">
                <a:solidFill>
                  <a:srgbClr val="FF0000"/>
                </a:solidFill>
              </a:rPr>
              <a:t>Florida</a:t>
            </a:r>
            <a:endParaRPr lang="en-US" sz="3600" dirty="0">
              <a:solidFill>
                <a:srgbClr val="FF0000"/>
              </a:solidFill>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2943" y="5609962"/>
            <a:ext cx="52181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6911922" y="5325070"/>
            <a:ext cx="457200" cy="923330"/>
          </a:xfrm>
          <a:prstGeom prst="rect">
            <a:avLst/>
          </a:prstGeom>
          <a:noFill/>
        </p:spPr>
        <p:txBody>
          <a:bodyPr wrap="square" rtlCol="0">
            <a:spAutoFit/>
          </a:bodyPr>
          <a:lstStyle/>
          <a:p>
            <a:r>
              <a:rPr lang="en-US" sz="5400" dirty="0">
                <a:solidFill>
                  <a:srgbClr val="FF0000"/>
                </a:solidFill>
              </a:rPr>
              <a:t>6</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91415">
            <a:off x="5115625" y="2073357"/>
            <a:ext cx="3592592" cy="253323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0207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59"/>
            <a:ext cx="9144000" cy="6856041"/>
          </a:xfrm>
          <a:prstGeom prst="rect">
            <a:avLst/>
          </a:prstGeom>
        </p:spPr>
      </p:pic>
      <p:sp>
        <p:nvSpPr>
          <p:cNvPr id="2" name="TextBox 1"/>
          <p:cNvSpPr txBox="1"/>
          <p:nvPr/>
        </p:nvSpPr>
        <p:spPr>
          <a:xfrm>
            <a:off x="645160" y="444137"/>
            <a:ext cx="7853680" cy="1046440"/>
          </a:xfrm>
          <a:prstGeom prst="rect">
            <a:avLst/>
          </a:prstGeom>
          <a:noFill/>
        </p:spPr>
        <p:txBody>
          <a:bodyPr wrap="square" rtlCol="0">
            <a:spAutoFit/>
          </a:bodyPr>
          <a:lstStyle/>
          <a:p>
            <a:pPr algn="ctr"/>
            <a:r>
              <a:rPr lang="en-US" sz="4200" dirty="0">
                <a:solidFill>
                  <a:schemeClr val="bg1"/>
                </a:solidFill>
              </a:rPr>
              <a:t>Winner’s Circle Geography</a:t>
            </a:r>
          </a:p>
          <a:p>
            <a:endParaRPr lang="en-US" dirty="0"/>
          </a:p>
        </p:txBody>
      </p:sp>
      <p:sp>
        <p:nvSpPr>
          <p:cNvPr id="5" name="Content Placeholder 2"/>
          <p:cNvSpPr>
            <a:spLocks noGrp="1"/>
          </p:cNvSpPr>
          <p:nvPr>
            <p:ph idx="1"/>
          </p:nvPr>
        </p:nvSpPr>
        <p:spPr>
          <a:xfrm>
            <a:off x="381000" y="1676400"/>
            <a:ext cx="4572000" cy="2971800"/>
          </a:xfrm>
        </p:spPr>
        <p:txBody>
          <a:bodyPr>
            <a:normAutofit fontScale="62500" lnSpcReduction="20000"/>
          </a:bodyPr>
          <a:lstStyle/>
          <a:p>
            <a:pPr marL="0" indent="0">
              <a:buNone/>
            </a:pPr>
            <a:r>
              <a:rPr lang="en-US" sz="3600" dirty="0"/>
              <a:t>My name is Smarty Jones.  I am from the “Keystone State”.  Our largest city is Philadelphia, although our capital is Harrisburg. Although famous in Kentucky, both Daniel Boone and Stephen Foster were from my state.  </a:t>
            </a:r>
          </a:p>
          <a:p>
            <a:pPr marL="0" indent="0">
              <a:buNone/>
            </a:pPr>
            <a:endParaRPr lang="en-US" sz="3600" dirty="0"/>
          </a:p>
          <a:p>
            <a:pPr marL="0" indent="0">
              <a:buNone/>
            </a:pPr>
            <a:r>
              <a:rPr lang="en-US" sz="3600" dirty="0"/>
              <a:t>I am from ___________________.</a:t>
            </a:r>
          </a:p>
        </p:txBody>
      </p:sp>
      <p:sp>
        <p:nvSpPr>
          <p:cNvPr id="6" name="TextBox 5"/>
          <p:cNvSpPr txBox="1"/>
          <p:nvPr/>
        </p:nvSpPr>
        <p:spPr>
          <a:xfrm>
            <a:off x="1676400" y="3708204"/>
            <a:ext cx="2743200" cy="646331"/>
          </a:xfrm>
          <a:prstGeom prst="rect">
            <a:avLst/>
          </a:prstGeom>
          <a:noFill/>
        </p:spPr>
        <p:txBody>
          <a:bodyPr wrap="square" rtlCol="0">
            <a:spAutoFit/>
          </a:bodyPr>
          <a:lstStyle/>
          <a:p>
            <a:r>
              <a:rPr lang="en-US" sz="3600" dirty="0">
                <a:solidFill>
                  <a:srgbClr val="FF0000"/>
                </a:solidFill>
              </a:rPr>
              <a:t>Pennsylvania</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2943" y="5609962"/>
            <a:ext cx="52181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6911922" y="5325070"/>
            <a:ext cx="457200" cy="923330"/>
          </a:xfrm>
          <a:prstGeom prst="rect">
            <a:avLst/>
          </a:prstGeom>
          <a:noFill/>
        </p:spPr>
        <p:txBody>
          <a:bodyPr wrap="square" rtlCol="0">
            <a:spAutoFit/>
          </a:bodyPr>
          <a:lstStyle/>
          <a:p>
            <a:r>
              <a:rPr lang="en-US" sz="5400" dirty="0">
                <a:solidFill>
                  <a:srgbClr val="FF0000"/>
                </a:solidFill>
              </a:rPr>
              <a:t>2</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07068">
            <a:off x="5055387" y="2113737"/>
            <a:ext cx="3608535" cy="286749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65786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TotalTime>
  <Words>778</Words>
  <Application>Microsoft Macintosh PowerPoint</Application>
  <PresentationFormat>On-screen Show (4:3)</PresentationFormat>
  <Paragraphs>107</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Erik Brown</dc:creator>
  <cp:lastModifiedBy>Microsoft Office User</cp:lastModifiedBy>
  <cp:revision>27</cp:revision>
  <dcterms:created xsi:type="dcterms:W3CDTF">2016-12-13T16:26:22Z</dcterms:created>
  <dcterms:modified xsi:type="dcterms:W3CDTF">2018-07-04T18:21:29Z</dcterms:modified>
</cp:coreProperties>
</file>