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301" r:id="rId4"/>
    <p:sldId id="302" r:id="rId5"/>
    <p:sldId id="266" r:id="rId6"/>
    <p:sldId id="294" r:id="rId7"/>
    <p:sldId id="298" r:id="rId8"/>
    <p:sldId id="300" r:id="rId9"/>
    <p:sldId id="295" r:id="rId10"/>
    <p:sldId id="271" r:id="rId11"/>
    <p:sldId id="299" r:id="rId12"/>
    <p:sldId id="297"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varScale="1">
        <p:scale>
          <a:sx n="85" d="100"/>
          <a:sy n="85"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77BDB-4CD8-4CA4-8B2D-C82D517CB676}" type="datetimeFigureOut">
              <a:rPr lang="en-US" smtClean="0"/>
              <a:pPr/>
              <a:t>8/31/2022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37FB2-BDFD-4215-866D-B140F0BA6A01}" type="slidenum">
              <a:rPr lang="en-US" smtClean="0"/>
              <a:pPr/>
              <a:t>‹#›</a:t>
            </a:fld>
            <a:endParaRPr lang="en-US"/>
          </a:p>
        </p:txBody>
      </p:sp>
    </p:spTree>
    <p:extLst>
      <p:ext uri="{BB962C8B-B14F-4D97-AF65-F5344CB8AC3E}">
        <p14:creationId xmlns:p14="http://schemas.microsoft.com/office/powerpoint/2010/main" val="77510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37FB2-BDFD-4215-866D-B140F0BA6A0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27407-F381-4291-8E57-6F8F738BFC6B}" type="datetimeFigureOut">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8F0BF-A12A-42A2-B70F-D240C446E8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27407-F381-4291-8E57-6F8F738BFC6B}" type="datetimeFigureOut">
              <a:rPr lang="en-US" smtClean="0"/>
              <a:pPr/>
              <a:t>8/31/2022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F0BF-A12A-42A2-B70F-D240C446E8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 Morning Workouts.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914401"/>
            <a:ext cx="7924800" cy="838199"/>
          </a:xfrm>
        </p:spPr>
        <p:txBody>
          <a:bodyPr>
            <a:noAutofit/>
          </a:bodyPr>
          <a:lstStyle/>
          <a:p>
            <a:pPr algn="r"/>
            <a:r>
              <a:rPr lang="en-US" sz="5400" i="1" dirty="0"/>
              <a:t>Horsing Around With Art   2022-2023</a:t>
            </a:r>
            <a:br>
              <a:rPr lang="en-US" sz="4000" dirty="0"/>
            </a:br>
            <a:endParaRPr lang="en-US" sz="4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dirty="0"/>
              <a:t>Day to Day Life</a:t>
            </a:r>
          </a:p>
        </p:txBody>
      </p:sp>
      <p:graphicFrame>
        <p:nvGraphicFramePr>
          <p:cNvPr id="5" name="Table 4"/>
          <p:cNvGraphicFramePr>
            <a:graphicFrameLocks noGrp="1"/>
          </p:cNvGraphicFramePr>
          <p:nvPr>
            <p:extLst>
              <p:ext uri="{D42A27DB-BD31-4B8C-83A1-F6EECF244321}">
                <p14:modId xmlns:p14="http://schemas.microsoft.com/office/powerpoint/2010/main" val="3862867162"/>
              </p:ext>
            </p:extLst>
          </p:nvPr>
        </p:nvGraphicFramePr>
        <p:xfrm>
          <a:off x="228600" y="762000"/>
          <a:ext cx="8686800" cy="63703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Exercise riders taking a break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Veterinarians</a:t>
                      </a:r>
                      <a:r>
                        <a:rPr lang="en-US" sz="1800" baseline="0" dirty="0"/>
                        <a:t> work out of the back of a truck</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Farrier working on horse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algn="ctr"/>
                      <a:r>
                        <a:rPr lang="en-US" dirty="0"/>
                        <a:t>Fitting</a:t>
                      </a:r>
                      <a:r>
                        <a:rPr lang="en-US" baseline="0" dirty="0"/>
                        <a:t> the horseshoe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Ink kit for lip</a:t>
                      </a:r>
                      <a:r>
                        <a:rPr lang="en-US" baseline="0" dirty="0"/>
                        <a:t> tattoos, all racehorses have lip tattoo for ID</a:t>
                      </a:r>
                      <a:endParaRPr lang="en-US" dirty="0"/>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aseline="0" dirty="0"/>
                        <a:t>Your office is the back of your truck!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4" name="Picture 13" descr="5 Vet working out of the back of his truck.JPG"/>
          <p:cNvPicPr>
            <a:picLocks noChangeAspect="1"/>
          </p:cNvPicPr>
          <p:nvPr/>
        </p:nvPicPr>
        <p:blipFill>
          <a:blip r:embed="rId3" cstate="print"/>
          <a:srcRect l="4286" t="2857" r="14286" b="14286"/>
          <a:stretch>
            <a:fillRect/>
          </a:stretch>
        </p:blipFill>
        <p:spPr>
          <a:xfrm>
            <a:off x="3124200" y="762000"/>
            <a:ext cx="2895600" cy="2209800"/>
          </a:xfrm>
          <a:prstGeom prst="rect">
            <a:avLst/>
          </a:prstGeom>
          <a:ln w="38100">
            <a:solidFill>
              <a:schemeClr val="tx1"/>
            </a:solidFill>
          </a:ln>
        </p:spPr>
      </p:pic>
      <p:pic>
        <p:nvPicPr>
          <p:cNvPr id="15" name="Picture 14" descr="10 Exercise Riders in gear watching grooms.JPG"/>
          <p:cNvPicPr>
            <a:picLocks noChangeAspect="1"/>
          </p:cNvPicPr>
          <p:nvPr/>
        </p:nvPicPr>
        <p:blipFill>
          <a:blip r:embed="rId4" cstate="print"/>
          <a:srcRect l="9303" t="9303" r="2326" b="775"/>
          <a:stretch>
            <a:fillRect/>
          </a:stretch>
        </p:blipFill>
        <p:spPr>
          <a:xfrm>
            <a:off x="228600" y="762000"/>
            <a:ext cx="2895600" cy="2209800"/>
          </a:xfrm>
          <a:prstGeom prst="rect">
            <a:avLst/>
          </a:prstGeom>
          <a:ln w="38100">
            <a:solidFill>
              <a:schemeClr val="tx1"/>
            </a:solidFill>
          </a:ln>
        </p:spPr>
      </p:pic>
      <p:pic>
        <p:nvPicPr>
          <p:cNvPr id="16" name="Picture 15" descr="22 Ferrier.JPG"/>
          <p:cNvPicPr>
            <a:picLocks noChangeAspect="1"/>
          </p:cNvPicPr>
          <p:nvPr/>
        </p:nvPicPr>
        <p:blipFill>
          <a:blip r:embed="rId5" cstate="print"/>
          <a:srcRect l="13636" t="9091" b="3030"/>
          <a:stretch>
            <a:fillRect/>
          </a:stretch>
        </p:blipFill>
        <p:spPr>
          <a:xfrm>
            <a:off x="6019800" y="762000"/>
            <a:ext cx="2895600" cy="2209800"/>
          </a:xfrm>
          <a:prstGeom prst="rect">
            <a:avLst/>
          </a:prstGeom>
          <a:ln w="38100">
            <a:solidFill>
              <a:schemeClr val="tx1"/>
            </a:solidFill>
          </a:ln>
        </p:spPr>
      </p:pic>
      <p:pic>
        <p:nvPicPr>
          <p:cNvPr id="18" name="Picture 17" descr="26 For Lip Tattoos.JPG"/>
          <p:cNvPicPr>
            <a:picLocks noChangeAspect="1"/>
          </p:cNvPicPr>
          <p:nvPr/>
        </p:nvPicPr>
        <p:blipFill>
          <a:blip r:embed="rId6" cstate="print"/>
          <a:srcRect l="2419" t="3226" r="5645"/>
          <a:stretch>
            <a:fillRect/>
          </a:stretch>
        </p:blipFill>
        <p:spPr>
          <a:xfrm>
            <a:off x="3124200" y="3657600"/>
            <a:ext cx="2895600" cy="2286000"/>
          </a:xfrm>
          <a:prstGeom prst="rect">
            <a:avLst/>
          </a:prstGeom>
          <a:ln w="38100">
            <a:solidFill>
              <a:schemeClr val="tx1"/>
            </a:solidFill>
          </a:ln>
        </p:spPr>
      </p:pic>
      <p:pic>
        <p:nvPicPr>
          <p:cNvPr id="9" name="Picture 8" descr="28 Lip Tattoos out of the back of a truck.JPG"/>
          <p:cNvPicPr>
            <a:picLocks noChangeAspect="1"/>
          </p:cNvPicPr>
          <p:nvPr/>
        </p:nvPicPr>
        <p:blipFill>
          <a:blip r:embed="rId7" cstate="print"/>
          <a:srcRect l="4167" r="833"/>
          <a:stretch>
            <a:fillRect/>
          </a:stretch>
        </p:blipFill>
        <p:spPr>
          <a:xfrm>
            <a:off x="6019800" y="3657600"/>
            <a:ext cx="2895600" cy="2286000"/>
          </a:xfrm>
          <a:prstGeom prst="rect">
            <a:avLst/>
          </a:prstGeom>
          <a:ln w="38100">
            <a:solidFill>
              <a:schemeClr val="tx1"/>
            </a:solidFill>
          </a:ln>
        </p:spPr>
      </p:pic>
      <p:pic>
        <p:nvPicPr>
          <p:cNvPr id="11" name="Picture 10" descr="20 Ferrier.JPG"/>
          <p:cNvPicPr>
            <a:picLocks noChangeAspect="1"/>
          </p:cNvPicPr>
          <p:nvPr/>
        </p:nvPicPr>
        <p:blipFill>
          <a:blip r:embed="rId8" cstate="print"/>
          <a:srcRect t="5921" b="34868"/>
          <a:stretch>
            <a:fillRect/>
          </a:stretch>
        </p:blipFill>
        <p:spPr>
          <a:xfrm>
            <a:off x="228600" y="3657600"/>
            <a:ext cx="2895600" cy="2286000"/>
          </a:xfrm>
          <a:prstGeom prst="rect">
            <a:avLst/>
          </a:prstGeom>
          <a:ln w="3810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dirty="0"/>
              <a:t>Day to Day Life</a:t>
            </a:r>
          </a:p>
        </p:txBody>
      </p:sp>
      <p:graphicFrame>
        <p:nvGraphicFramePr>
          <p:cNvPr id="5" name="Table 4"/>
          <p:cNvGraphicFramePr>
            <a:graphicFrameLocks noGrp="1"/>
          </p:cNvGraphicFramePr>
          <p:nvPr>
            <p:extLst>
              <p:ext uri="{D42A27DB-BD31-4B8C-83A1-F6EECF244321}">
                <p14:modId xmlns:p14="http://schemas.microsoft.com/office/powerpoint/2010/main" val="1888656494"/>
              </p:ext>
            </p:extLst>
          </p:nvPr>
        </p:nvGraphicFramePr>
        <p:xfrm>
          <a:off x="228600" y="762000"/>
          <a:ext cx="8686800" cy="58674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Cleaning</a:t>
                      </a:r>
                      <a:r>
                        <a:rPr lang="en-US" baseline="0" dirty="0"/>
                        <a:t> the t</a:t>
                      </a:r>
                      <a:r>
                        <a:rPr lang="en-US" dirty="0"/>
                        <a:t>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Mucking out the stalls</a:t>
                      </a:r>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Several tons of hay are used throughout the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         </a:t>
                      </a:r>
                      <a:r>
                        <a:rPr lang="en-US" baseline="0" dirty="0">
                          <a:solidFill>
                            <a:schemeClr val="tx1"/>
                          </a:solidFill>
                        </a:rPr>
                        <a:t>When the h</a:t>
                      </a:r>
                      <a:r>
                        <a:rPr lang="en-US" dirty="0">
                          <a:solidFill>
                            <a:schemeClr val="tx1"/>
                          </a:solidFill>
                        </a:rPr>
                        <a:t>orse</a:t>
                      </a:r>
                      <a:r>
                        <a:rPr lang="en-US" baseline="0" dirty="0">
                          <a:solidFill>
                            <a:schemeClr val="tx1"/>
                          </a:solidFill>
                        </a:rPr>
                        <a:t> moves…</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move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6" name="Picture 5" descr="©DoaneIMG_7577.jpg"/>
          <p:cNvPicPr>
            <a:picLocks noChangeAspect="1"/>
          </p:cNvPicPr>
          <p:nvPr/>
        </p:nvPicPr>
        <p:blipFill>
          <a:blip r:embed="rId3" cstate="print"/>
          <a:srcRect l="13636" b="1136"/>
          <a:stretch>
            <a:fillRect/>
          </a:stretch>
        </p:blipFill>
        <p:spPr>
          <a:xfrm>
            <a:off x="6019800" y="762000"/>
            <a:ext cx="2895600" cy="2209800"/>
          </a:xfrm>
          <a:prstGeom prst="rect">
            <a:avLst/>
          </a:prstGeom>
          <a:ln w="38100">
            <a:solidFill>
              <a:schemeClr val="tx1"/>
            </a:solidFill>
          </a:ln>
        </p:spPr>
      </p:pic>
      <p:pic>
        <p:nvPicPr>
          <p:cNvPr id="8" name="Picture 7" descr="IMG_7656 hay.jpg"/>
          <p:cNvPicPr>
            <a:picLocks noChangeAspect="1"/>
          </p:cNvPicPr>
          <p:nvPr/>
        </p:nvPicPr>
        <p:blipFill>
          <a:blip r:embed="rId4" cstate="print"/>
          <a:srcRect t="3333" r="15556"/>
          <a:stretch>
            <a:fillRect/>
          </a:stretch>
        </p:blipFill>
        <p:spPr>
          <a:xfrm>
            <a:off x="3124200" y="762000"/>
            <a:ext cx="2895600" cy="2209800"/>
          </a:xfrm>
          <a:prstGeom prst="rect">
            <a:avLst/>
          </a:prstGeom>
          <a:ln w="38100">
            <a:solidFill>
              <a:schemeClr val="tx1"/>
            </a:solidFill>
          </a:ln>
        </p:spPr>
      </p:pic>
      <p:pic>
        <p:nvPicPr>
          <p:cNvPr id="10" name="Picture 9" descr="©DoaneIMG_7755.jpg"/>
          <p:cNvPicPr>
            <a:picLocks noChangeAspect="1"/>
          </p:cNvPicPr>
          <p:nvPr/>
        </p:nvPicPr>
        <p:blipFill>
          <a:blip r:embed="rId5" cstate="print"/>
          <a:srcRect t="11765"/>
          <a:stretch>
            <a:fillRect/>
          </a:stretch>
        </p:blipFill>
        <p:spPr>
          <a:xfrm>
            <a:off x="4572000" y="3657600"/>
            <a:ext cx="3886200" cy="2286000"/>
          </a:xfrm>
          <a:prstGeom prst="rect">
            <a:avLst/>
          </a:prstGeom>
          <a:ln w="38100">
            <a:solidFill>
              <a:schemeClr val="tx1"/>
            </a:solidFill>
          </a:ln>
        </p:spPr>
      </p:pic>
      <p:pic>
        <p:nvPicPr>
          <p:cNvPr id="11" name="Picture 10" descr="©DoaneIMG_8575.jpg"/>
          <p:cNvPicPr>
            <a:picLocks noChangeAspect="1"/>
          </p:cNvPicPr>
          <p:nvPr/>
        </p:nvPicPr>
        <p:blipFill>
          <a:blip r:embed="rId6" cstate="print"/>
          <a:srcRect t="4854" b="7767"/>
          <a:stretch>
            <a:fillRect/>
          </a:stretch>
        </p:blipFill>
        <p:spPr>
          <a:xfrm>
            <a:off x="609600" y="3657600"/>
            <a:ext cx="3924300" cy="2286000"/>
          </a:xfrm>
          <a:prstGeom prst="rect">
            <a:avLst/>
          </a:prstGeom>
          <a:ln w="38100">
            <a:solidFill>
              <a:schemeClr val="tx1"/>
            </a:solidFill>
          </a:ln>
        </p:spPr>
      </p:pic>
      <p:pic>
        <p:nvPicPr>
          <p:cNvPr id="12" name="Picture 11" descr="20130811_Cleaning Tack.jpg"/>
          <p:cNvPicPr>
            <a:picLocks noChangeAspect="1"/>
          </p:cNvPicPr>
          <p:nvPr/>
        </p:nvPicPr>
        <p:blipFill>
          <a:blip r:embed="rId7" cstate="print"/>
          <a:srcRect l="11628" t="6202" r="2326" b="3876"/>
          <a:stretch>
            <a:fillRect/>
          </a:stretch>
        </p:blipFill>
        <p:spPr>
          <a:xfrm>
            <a:off x="304800" y="762000"/>
            <a:ext cx="2819400" cy="2209800"/>
          </a:xfrm>
          <a:prstGeom prst="rect">
            <a:avLst/>
          </a:prstGeom>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Autofit/>
          </a:bodyPr>
          <a:lstStyle/>
          <a:p>
            <a:r>
              <a:rPr lang="en-US" sz="2800" dirty="0"/>
              <a:t>Services on hand to better the life of Backside workers</a:t>
            </a:r>
          </a:p>
        </p:txBody>
      </p:sp>
      <p:graphicFrame>
        <p:nvGraphicFramePr>
          <p:cNvPr id="5" name="Table 4"/>
          <p:cNvGraphicFramePr>
            <a:graphicFrameLocks noGrp="1"/>
          </p:cNvGraphicFramePr>
          <p:nvPr>
            <p:extLst>
              <p:ext uri="{D42A27DB-BD31-4B8C-83A1-F6EECF244321}">
                <p14:modId xmlns:p14="http://schemas.microsoft.com/office/powerpoint/2010/main" val="1567327278"/>
              </p:ext>
            </p:extLst>
          </p:nvPr>
        </p:nvGraphicFramePr>
        <p:xfrm>
          <a:off x="228600" y="762000"/>
          <a:ext cx="8686800" cy="58674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Churchill Downs Outriders police the racetrack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Horsemen’s Benevolent &amp; Protective Association</a:t>
                      </a:r>
                      <a:r>
                        <a:rPr lang="en-US" sz="1200" baseline="0" dirty="0"/>
                        <a:t> – protects rights of horsemen</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Kentucky Thoroughbred</a:t>
                      </a:r>
                      <a:r>
                        <a:rPr lang="en-US" sz="1400" baseline="0" dirty="0"/>
                        <a:t> Association – protects rights of Thoroughbred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Lifestyles Program for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Backside workers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Chapel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Backside Learning Center</a:t>
                      </a:r>
                      <a:r>
                        <a:rPr lang="en-US" baseline="0" dirty="0"/>
                        <a:t> offers education programs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Picture 8" descr="DSC05594.JPG"/>
          <p:cNvPicPr>
            <a:picLocks noChangeAspect="1"/>
          </p:cNvPicPr>
          <p:nvPr/>
        </p:nvPicPr>
        <p:blipFill>
          <a:blip r:embed="rId3" cstate="print"/>
          <a:srcRect b="5263"/>
          <a:stretch>
            <a:fillRect/>
          </a:stretch>
        </p:blipFill>
        <p:spPr>
          <a:xfrm>
            <a:off x="3733800" y="3657600"/>
            <a:ext cx="1809750" cy="2286000"/>
          </a:xfrm>
          <a:prstGeom prst="rect">
            <a:avLst/>
          </a:prstGeom>
          <a:ln w="38100">
            <a:solidFill>
              <a:schemeClr val="tx1"/>
            </a:solidFill>
          </a:ln>
        </p:spPr>
      </p:pic>
      <p:pic>
        <p:nvPicPr>
          <p:cNvPr id="12" name="Picture 11" descr="DSC05563.JPG"/>
          <p:cNvPicPr>
            <a:picLocks noChangeAspect="1"/>
          </p:cNvPicPr>
          <p:nvPr/>
        </p:nvPicPr>
        <p:blipFill>
          <a:blip r:embed="rId4" cstate="print"/>
          <a:srcRect r="1724"/>
          <a:stretch>
            <a:fillRect/>
          </a:stretch>
        </p:blipFill>
        <p:spPr>
          <a:xfrm>
            <a:off x="3124200" y="762000"/>
            <a:ext cx="2895600" cy="2209800"/>
          </a:xfrm>
          <a:prstGeom prst="rect">
            <a:avLst/>
          </a:prstGeom>
          <a:ln w="38100">
            <a:solidFill>
              <a:schemeClr val="tx1"/>
            </a:solidFill>
          </a:ln>
        </p:spPr>
      </p:pic>
      <p:pic>
        <p:nvPicPr>
          <p:cNvPr id="14" name="Picture 13" descr="DSC05587.JPG"/>
          <p:cNvPicPr>
            <a:picLocks noChangeAspect="1"/>
          </p:cNvPicPr>
          <p:nvPr/>
        </p:nvPicPr>
        <p:blipFill>
          <a:blip r:embed="rId5" cstate="print"/>
          <a:srcRect l="4651" r="6977" b="10078"/>
          <a:stretch>
            <a:fillRect/>
          </a:stretch>
        </p:blipFill>
        <p:spPr>
          <a:xfrm>
            <a:off x="6019800" y="762000"/>
            <a:ext cx="2895600" cy="2209800"/>
          </a:xfrm>
          <a:prstGeom prst="rect">
            <a:avLst/>
          </a:prstGeom>
          <a:ln w="38100">
            <a:solidFill>
              <a:schemeClr val="tx1"/>
            </a:solidFill>
          </a:ln>
        </p:spPr>
      </p:pic>
      <p:pic>
        <p:nvPicPr>
          <p:cNvPr id="16" name="Picture 15" descr="DSCF2676.JPG"/>
          <p:cNvPicPr>
            <a:picLocks noChangeAspect="1"/>
          </p:cNvPicPr>
          <p:nvPr/>
        </p:nvPicPr>
        <p:blipFill>
          <a:blip r:embed="rId6" cstate="print"/>
          <a:srcRect l="45488" t="24836" r="641" b="20349"/>
          <a:stretch>
            <a:fillRect/>
          </a:stretch>
        </p:blipFill>
        <p:spPr>
          <a:xfrm>
            <a:off x="228600" y="762000"/>
            <a:ext cx="2895600" cy="2209800"/>
          </a:xfrm>
          <a:prstGeom prst="rect">
            <a:avLst/>
          </a:prstGeom>
          <a:ln w="38100">
            <a:solidFill>
              <a:schemeClr val="tx1"/>
            </a:solidFill>
          </a:ln>
        </p:spPr>
      </p:pic>
      <p:pic>
        <p:nvPicPr>
          <p:cNvPr id="17" name="Picture 16" descr="DSC05581.JPG"/>
          <p:cNvPicPr>
            <a:picLocks noChangeAspect="1"/>
          </p:cNvPicPr>
          <p:nvPr/>
        </p:nvPicPr>
        <p:blipFill>
          <a:blip r:embed="rId7" cstate="print"/>
          <a:srcRect t="12195" r="15854" b="14634"/>
          <a:stretch>
            <a:fillRect/>
          </a:stretch>
        </p:blipFill>
        <p:spPr>
          <a:xfrm>
            <a:off x="228600" y="3657600"/>
            <a:ext cx="3505200" cy="2286000"/>
          </a:xfrm>
          <a:prstGeom prst="rect">
            <a:avLst/>
          </a:prstGeom>
          <a:ln w="38100">
            <a:solidFill>
              <a:schemeClr val="tx1"/>
            </a:solidFill>
          </a:ln>
        </p:spPr>
      </p:pic>
      <p:pic>
        <p:nvPicPr>
          <p:cNvPr id="18" name="Picture 17" descr="DSC05561.JPG"/>
          <p:cNvPicPr>
            <a:picLocks noChangeAspect="1"/>
          </p:cNvPicPr>
          <p:nvPr/>
        </p:nvPicPr>
        <p:blipFill>
          <a:blip r:embed="rId8" cstate="print"/>
          <a:srcRect t="3030" b="6061"/>
          <a:stretch>
            <a:fillRect/>
          </a:stretch>
        </p:blipFill>
        <p:spPr>
          <a:xfrm>
            <a:off x="5562600" y="3657600"/>
            <a:ext cx="3352800" cy="2286000"/>
          </a:xfrm>
          <a:prstGeom prst="rect">
            <a:avLst/>
          </a:prstGeom>
          <a:ln w="3810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64" y="228600"/>
            <a:ext cx="8661045" cy="650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0963" y="76200"/>
            <a:ext cx="8661045" cy="1066800"/>
          </a:xfrm>
        </p:spPr>
        <p:style>
          <a:lnRef idx="2">
            <a:schemeClr val="dk1"/>
          </a:lnRef>
          <a:fillRef idx="1">
            <a:schemeClr val="lt1"/>
          </a:fillRef>
          <a:effectRef idx="0">
            <a:schemeClr val="dk1"/>
          </a:effectRef>
          <a:fontRef idx="minor">
            <a:schemeClr val="dk1"/>
          </a:fontRef>
        </p:style>
        <p:txBody>
          <a:bodyPr>
            <a:normAutofit/>
          </a:bodyPr>
          <a:lstStyle/>
          <a:p>
            <a:r>
              <a:rPr lang="en-US" sz="3200" b="1" dirty="0"/>
              <a:t>The goal of this community is to keep this horse…</a:t>
            </a:r>
          </a:p>
        </p:txBody>
      </p:sp>
      <p:sp>
        <p:nvSpPr>
          <p:cNvPr id="5" name="TextBox 4"/>
          <p:cNvSpPr txBox="1"/>
          <p:nvPr/>
        </p:nvSpPr>
        <p:spPr>
          <a:xfrm>
            <a:off x="609600" y="1485865"/>
            <a:ext cx="3534202" cy="830997"/>
          </a:xfrm>
          <a:prstGeom prst="rect">
            <a:avLst/>
          </a:prstGeom>
          <a:solidFill>
            <a:srgbClr val="FFC000"/>
          </a:solidFill>
        </p:spPr>
        <p:txBody>
          <a:bodyPr wrap="square" rtlCol="0">
            <a:spAutoFit/>
          </a:bodyPr>
          <a:lstStyle/>
          <a:p>
            <a:pPr algn="ctr"/>
            <a:r>
              <a:rPr lang="en-US" sz="4800" dirty="0">
                <a:latin typeface="Cooper Black" panose="0208090404030B020404" pitchFamily="18" charset="0"/>
              </a:rPr>
              <a:t>HEALTHY</a:t>
            </a:r>
          </a:p>
        </p:txBody>
      </p:sp>
      <p:sp>
        <p:nvSpPr>
          <p:cNvPr id="8" name="TextBox 7"/>
          <p:cNvSpPr txBox="1"/>
          <p:nvPr/>
        </p:nvSpPr>
        <p:spPr>
          <a:xfrm>
            <a:off x="3048000" y="2743200"/>
            <a:ext cx="3276600" cy="830997"/>
          </a:xfrm>
          <a:prstGeom prst="rect">
            <a:avLst/>
          </a:prstGeom>
          <a:solidFill>
            <a:srgbClr val="FFC000"/>
          </a:solidFill>
        </p:spPr>
        <p:txBody>
          <a:bodyPr wrap="square" rtlCol="0">
            <a:spAutoFit/>
          </a:bodyPr>
          <a:lstStyle/>
          <a:p>
            <a:pPr algn="ctr"/>
            <a:r>
              <a:rPr lang="en-US" sz="4800" b="1" dirty="0">
                <a:latin typeface="Cooper Black" panose="0208090404030B020404" pitchFamily="18" charset="0"/>
              </a:rPr>
              <a:t>HAPPY</a:t>
            </a:r>
          </a:p>
        </p:txBody>
      </p:sp>
      <p:sp>
        <p:nvSpPr>
          <p:cNvPr id="9" name="TextBox 8"/>
          <p:cNvSpPr txBox="1"/>
          <p:nvPr/>
        </p:nvSpPr>
        <p:spPr>
          <a:xfrm>
            <a:off x="533400" y="4114800"/>
            <a:ext cx="8305800" cy="938719"/>
          </a:xfrm>
          <a:prstGeom prst="rect">
            <a:avLst/>
          </a:prstGeom>
          <a:solidFill>
            <a:srgbClr val="FFC000"/>
          </a:solidFill>
        </p:spPr>
        <p:txBody>
          <a:bodyPr wrap="square" rtlCol="0">
            <a:spAutoFit/>
          </a:bodyPr>
          <a:lstStyle/>
          <a:p>
            <a:r>
              <a:rPr lang="en-US" sz="5500" b="1" dirty="0">
                <a:latin typeface="Cooper Black" panose="0208090404030B020404" pitchFamily="18" charset="0"/>
              </a:rPr>
              <a:t>AND READY  TO RUN!</a:t>
            </a:r>
          </a:p>
        </p:txBody>
      </p:sp>
    </p:spTree>
    <p:extLst>
      <p:ext uri="{BB962C8B-B14F-4D97-AF65-F5344CB8AC3E}">
        <p14:creationId xmlns:p14="http://schemas.microsoft.com/office/powerpoint/2010/main" val="357208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0"/>
          </a:xfrm>
        </p:spPr>
        <p:txBody>
          <a:bodyPr>
            <a:normAutofit/>
          </a:bodyPr>
          <a:lstStyle/>
          <a:p>
            <a:r>
              <a:rPr lang="en-US" sz="3600" dirty="0"/>
              <a:t>Themes of Awards</a:t>
            </a:r>
          </a:p>
        </p:txBody>
      </p:sp>
      <p:sp>
        <p:nvSpPr>
          <p:cNvPr id="3" name="Content Placeholder 2"/>
          <p:cNvSpPr>
            <a:spLocks noGrp="1"/>
          </p:cNvSpPr>
          <p:nvPr>
            <p:ph idx="1"/>
          </p:nvPr>
        </p:nvSpPr>
        <p:spPr>
          <a:xfrm>
            <a:off x="0" y="609600"/>
            <a:ext cx="9220199" cy="6248400"/>
          </a:xfrm>
        </p:spPr>
        <p:txBody>
          <a:bodyPr>
            <a:normAutofit/>
          </a:bodyPr>
          <a:lstStyle/>
          <a:p>
            <a:r>
              <a:rPr lang="en-US" sz="2000" b="1" i="1" dirty="0">
                <a:solidFill>
                  <a:srgbClr val="FF0000"/>
                </a:solidFill>
              </a:rPr>
              <a:t>Grand Prize- </a:t>
            </a:r>
            <a:r>
              <a:rPr lang="en-US" sz="2000" dirty="0"/>
              <a:t>“Captures the spirit of the Derby”</a:t>
            </a:r>
          </a:p>
          <a:p>
            <a:endParaRPr lang="en-US" sz="700" dirty="0"/>
          </a:p>
          <a:p>
            <a:endParaRPr lang="en-US" sz="700" dirty="0"/>
          </a:p>
          <a:p>
            <a:r>
              <a:rPr lang="en-US" sz="2000" b="1" i="1" dirty="0">
                <a:solidFill>
                  <a:srgbClr val="FF0000"/>
                </a:solidFill>
              </a:rPr>
              <a:t>The Winston Memorial Award- </a:t>
            </a:r>
            <a:r>
              <a:rPr lang="en-US" sz="2000" i="1" dirty="0"/>
              <a:t>“</a:t>
            </a:r>
            <a:r>
              <a:rPr lang="en-US" sz="2000" dirty="0"/>
              <a:t>Illustrates the importance of companionship in the horse’s life provided by either humans or other animals”</a:t>
            </a:r>
          </a:p>
          <a:p>
            <a:pPr marL="0" indent="0">
              <a:buNone/>
            </a:pPr>
            <a:endParaRPr lang="en-US" sz="700" b="1" i="1" dirty="0">
              <a:solidFill>
                <a:srgbClr val="FF0000"/>
              </a:solidFill>
            </a:endParaRPr>
          </a:p>
          <a:p>
            <a:endParaRPr lang="en-US" sz="700" b="1" i="1" dirty="0">
              <a:solidFill>
                <a:srgbClr val="FF0000"/>
              </a:solidFill>
            </a:endParaRPr>
          </a:p>
          <a:p>
            <a:r>
              <a:rPr lang="en-US" sz="2000" b="1" i="1" dirty="0">
                <a:solidFill>
                  <a:srgbClr val="FF0000"/>
                </a:solidFill>
              </a:rPr>
              <a:t>Millinery Fashion Award- </a:t>
            </a:r>
            <a:r>
              <a:rPr lang="en-US" sz="2000" dirty="0"/>
              <a:t>“Best embodies Derby fashion”</a:t>
            </a:r>
          </a:p>
          <a:p>
            <a:pPr marL="0" indent="0">
              <a:buNone/>
            </a:pPr>
            <a:endParaRPr lang="en-US" sz="700" dirty="0"/>
          </a:p>
          <a:p>
            <a:pPr marL="0" indent="0">
              <a:buNone/>
            </a:pPr>
            <a:endParaRPr lang="en-US" sz="700" dirty="0"/>
          </a:p>
          <a:p>
            <a:pPr lvl="0"/>
            <a:r>
              <a:rPr lang="en-US" sz="2000" b="1" i="1" dirty="0">
                <a:solidFill>
                  <a:srgbClr val="FF0000"/>
                </a:solidFill>
              </a:rPr>
              <a:t>Thoroughbred Award- </a:t>
            </a:r>
            <a:r>
              <a:rPr lang="en-US" sz="2000" dirty="0">
                <a:solidFill>
                  <a:prstClr val="black"/>
                </a:solidFill>
              </a:rPr>
              <a:t>“Represents the beauty or athleticism of the Thoroughbred Racehorse”</a:t>
            </a:r>
          </a:p>
          <a:p>
            <a:pPr marL="0" indent="0">
              <a:buNone/>
            </a:pPr>
            <a:endParaRPr lang="en-US" sz="700" dirty="0"/>
          </a:p>
          <a:p>
            <a:pPr marL="0" indent="0">
              <a:buNone/>
            </a:pPr>
            <a:endParaRPr lang="en-US" sz="700" dirty="0"/>
          </a:p>
          <a:p>
            <a:r>
              <a:rPr lang="en-US" sz="2000" b="1" i="1" dirty="0">
                <a:solidFill>
                  <a:srgbClr val="FF0000"/>
                </a:solidFill>
              </a:rPr>
              <a:t>Backside Award- </a:t>
            </a:r>
            <a:r>
              <a:rPr lang="en-US" sz="2000" dirty="0"/>
              <a:t>“Portrays life on the Backside at Churchill Downs”</a:t>
            </a:r>
          </a:p>
          <a:p>
            <a:pPr marL="0" indent="0">
              <a:buNone/>
            </a:pPr>
            <a:endParaRPr lang="en-US" sz="700" dirty="0"/>
          </a:p>
          <a:p>
            <a:pPr marL="0" indent="0">
              <a:buNone/>
            </a:pPr>
            <a:endParaRPr lang="en-US" sz="700" dirty="0"/>
          </a:p>
          <a:p>
            <a:r>
              <a:rPr lang="en-US" sz="2000" b="1" i="1" dirty="0">
                <a:solidFill>
                  <a:srgbClr val="FF0000"/>
                </a:solidFill>
              </a:rPr>
              <a:t>The Outriders Society Award- </a:t>
            </a:r>
            <a:r>
              <a:rPr lang="en-US" sz="2000" dirty="0"/>
              <a:t>“Showcases the traditions of the Derby”</a:t>
            </a:r>
          </a:p>
          <a:p>
            <a:pPr marL="0" indent="0">
              <a:buNone/>
            </a:pPr>
            <a:endParaRPr lang="en-US" sz="700" dirty="0"/>
          </a:p>
          <a:p>
            <a:pPr>
              <a:buNone/>
            </a:pPr>
            <a:endParaRPr lang="en-US" sz="700" dirty="0"/>
          </a:p>
          <a:p>
            <a:r>
              <a:rPr lang="en-US" sz="2000" b="1" i="1" dirty="0">
                <a:solidFill>
                  <a:srgbClr val="FF0000"/>
                </a:solidFill>
              </a:rPr>
              <a:t>Sculpture Award- </a:t>
            </a:r>
            <a:r>
              <a:rPr lang="en-US" sz="2000" i="1" dirty="0"/>
              <a:t>“</a:t>
            </a:r>
            <a:r>
              <a:rPr lang="en-US" sz="2000" dirty="0"/>
              <a:t>Most outstanding piece of Derby related 3D Art</a:t>
            </a:r>
            <a:r>
              <a:rPr lang="en-US" sz="2000" i="1" dirty="0"/>
              <a:t>”</a:t>
            </a:r>
          </a:p>
          <a:p>
            <a:pPr marL="0" indent="0">
              <a:buNone/>
            </a:pPr>
            <a:endParaRPr lang="en-US" sz="700" dirty="0"/>
          </a:p>
          <a:p>
            <a:pPr marL="0" indent="0">
              <a:buNone/>
            </a:pPr>
            <a:endParaRPr lang="en-US" sz="700" dirty="0"/>
          </a:p>
          <a:p>
            <a:r>
              <a:rPr lang="en-US" sz="2000" b="1" i="1" dirty="0">
                <a:solidFill>
                  <a:srgbClr val="FF0000"/>
                </a:solidFill>
              </a:rPr>
              <a:t>Employees’ Choice Award- </a:t>
            </a:r>
            <a:r>
              <a:rPr lang="en-US" sz="2000" dirty="0"/>
              <a:t>“Voted as favorite of KDM Employees”</a:t>
            </a:r>
          </a:p>
          <a:p>
            <a:pPr marL="0" indent="0">
              <a:buNone/>
            </a:pPr>
            <a:endParaRPr lang="en-US" sz="700" dirty="0"/>
          </a:p>
          <a:p>
            <a:pPr marL="0" indent="0">
              <a:buNone/>
            </a:pPr>
            <a:endParaRPr lang="en-US" sz="700" dirty="0"/>
          </a:p>
          <a:p>
            <a:r>
              <a:rPr lang="en-US" sz="2000" b="1" i="1" dirty="0">
                <a:solidFill>
                  <a:srgbClr val="FF0000"/>
                </a:solidFill>
              </a:rPr>
              <a:t>Viewers Choice Award- </a:t>
            </a:r>
            <a:r>
              <a:rPr lang="en-US" sz="2000" dirty="0"/>
              <a:t>“Voted as favorite of the online exhibit”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Common Horseracing Vocabulary</a:t>
            </a:r>
          </a:p>
        </p:txBody>
      </p:sp>
      <p:sp>
        <p:nvSpPr>
          <p:cNvPr id="3" name="Content Placeholder 2"/>
          <p:cNvSpPr>
            <a:spLocks noGrp="1"/>
          </p:cNvSpPr>
          <p:nvPr>
            <p:ph idx="1"/>
          </p:nvPr>
        </p:nvSpPr>
        <p:spPr>
          <a:xfrm>
            <a:off x="76200" y="1066800"/>
            <a:ext cx="9067800" cy="5791200"/>
          </a:xfrm>
        </p:spPr>
        <p:txBody>
          <a:bodyPr>
            <a:noAutofit/>
          </a:bodyPr>
          <a:lstStyle/>
          <a:p>
            <a:pPr marL="0" indent="0">
              <a:buNone/>
            </a:pPr>
            <a:r>
              <a:rPr lang="en-US" sz="1100" b="1" dirty="0"/>
              <a:t>Backside-</a:t>
            </a:r>
            <a:r>
              <a:rPr lang="en-US" sz="1100" dirty="0"/>
              <a:t>  The area away from the grandstand side of the track, usually where the stables are located. It often includes sleeping rooms, a kitchen and recreation areas for stable employees.</a:t>
            </a:r>
            <a:br>
              <a:rPr lang="en-US" sz="1100" dirty="0"/>
            </a:br>
            <a:br>
              <a:rPr lang="en-US" sz="800" dirty="0"/>
            </a:br>
            <a:r>
              <a:rPr lang="en-US" sz="1100" b="1" dirty="0"/>
              <a:t>Exercise Rider-  </a:t>
            </a:r>
            <a:r>
              <a:rPr lang="en-US" sz="1100" dirty="0"/>
              <a:t>The person who rides the horse during the morning workouts, different than a jockey.</a:t>
            </a:r>
            <a:br>
              <a:rPr lang="en-US" sz="1100" dirty="0"/>
            </a:br>
            <a:br>
              <a:rPr lang="en-US" sz="800" dirty="0"/>
            </a:br>
            <a:r>
              <a:rPr lang="en-US" sz="1100" b="1" dirty="0"/>
              <a:t>Farrier-</a:t>
            </a:r>
            <a:r>
              <a:rPr lang="en-US" sz="1100" dirty="0"/>
              <a:t>  The person who puts horseshoes on the horse and trims the hooves.</a:t>
            </a:r>
            <a:br>
              <a:rPr lang="en-US" sz="1100" dirty="0"/>
            </a:br>
            <a:br>
              <a:rPr lang="en-US" sz="800" dirty="0"/>
            </a:br>
            <a:r>
              <a:rPr lang="en-US" sz="1100" b="1" dirty="0"/>
              <a:t>Furlong-</a:t>
            </a:r>
            <a:r>
              <a:rPr lang="en-US" sz="1100" dirty="0"/>
              <a:t>  An eighth of a mile on the racetrack.</a:t>
            </a:r>
            <a:br>
              <a:rPr lang="en-US" sz="1100" dirty="0"/>
            </a:br>
            <a:br>
              <a:rPr lang="en-US" sz="800" dirty="0"/>
            </a:br>
            <a:r>
              <a:rPr lang="en-US" sz="1100" b="1" dirty="0"/>
              <a:t>Groom-</a:t>
            </a:r>
            <a:r>
              <a:rPr lang="en-US" sz="1100" dirty="0"/>
              <a:t>  The person who cares for a horse in a stable; or, to clean and brush a horse.</a:t>
            </a:r>
            <a:br>
              <a:rPr lang="en-US" sz="1100" dirty="0"/>
            </a:br>
            <a:br>
              <a:rPr lang="en-US" sz="800" dirty="0"/>
            </a:br>
            <a:r>
              <a:rPr lang="en-US" sz="1100" b="1" dirty="0"/>
              <a:t>Hand-</a:t>
            </a:r>
            <a:r>
              <a:rPr lang="en-US" sz="1100" dirty="0"/>
              <a:t>  The unit of measure for the height of a horse; a hand is four inches.</a:t>
            </a:r>
            <a:br>
              <a:rPr lang="en-US" sz="1100" dirty="0"/>
            </a:br>
            <a:br>
              <a:rPr lang="en-US" sz="800" dirty="0"/>
            </a:br>
            <a:r>
              <a:rPr lang="en-US" sz="1100" b="1" dirty="0"/>
              <a:t>Hot Walker-  </a:t>
            </a:r>
            <a:r>
              <a:rPr lang="en-US" sz="1100" dirty="0"/>
              <a:t>Person who walks the horse until it is cooled off after its morning workout.</a:t>
            </a:r>
            <a:br>
              <a:rPr lang="en-US" sz="1100" dirty="0"/>
            </a:br>
            <a:br>
              <a:rPr lang="en-US" sz="800" dirty="0"/>
            </a:br>
            <a:r>
              <a:rPr lang="en-US" sz="1100" b="1" dirty="0"/>
              <a:t>Jockey-</a:t>
            </a:r>
            <a:r>
              <a:rPr lang="en-US" sz="1100" dirty="0"/>
              <a:t>  The person who rides the horse during a race.</a:t>
            </a:r>
            <a:br>
              <a:rPr lang="en-US" sz="1100" dirty="0"/>
            </a:br>
            <a:br>
              <a:rPr lang="en-US" sz="800" dirty="0"/>
            </a:br>
            <a:r>
              <a:rPr lang="en-US" sz="1100" b="1" dirty="0"/>
              <a:t>Morning Workouts-  </a:t>
            </a:r>
            <a:r>
              <a:rPr lang="en-US" sz="1100" dirty="0"/>
              <a:t>Training time for horses to practice being around and running on the race track, usually done early in the morning.  Churchill Downs is open from 6:00 am – 10:00 am for morning workouts.</a:t>
            </a:r>
            <a:br>
              <a:rPr lang="en-US" sz="1100" dirty="0"/>
            </a:br>
            <a:br>
              <a:rPr lang="en-US" sz="800" dirty="0"/>
            </a:br>
            <a:r>
              <a:rPr lang="en-US" sz="1100" b="1" dirty="0"/>
              <a:t>Paddock-</a:t>
            </a:r>
            <a:r>
              <a:rPr lang="en-US" sz="1100" dirty="0"/>
              <a:t>  Area of the racetrack where the horses are saddled before the race; where the jockey mounts the horse.</a:t>
            </a:r>
            <a:br>
              <a:rPr lang="en-US" sz="1100" dirty="0"/>
            </a:br>
            <a:br>
              <a:rPr lang="en-US" sz="800" dirty="0"/>
            </a:br>
            <a:r>
              <a:rPr lang="en-US" sz="1100" b="1" dirty="0"/>
              <a:t>Schooling-</a:t>
            </a:r>
            <a:r>
              <a:rPr lang="en-US" sz="1100" dirty="0"/>
              <a:t>  Introducing young horses to the race track, starting gate and paddock area; teaching them how to behave there, normally done during the morning workouts.</a:t>
            </a:r>
            <a:br>
              <a:rPr lang="en-US" sz="1100" dirty="0"/>
            </a:br>
            <a:br>
              <a:rPr lang="en-US" sz="800" dirty="0"/>
            </a:br>
            <a:r>
              <a:rPr lang="en-US" sz="1100" b="1" dirty="0"/>
              <a:t>Silks-</a:t>
            </a:r>
            <a:r>
              <a:rPr lang="en-US" sz="1100" dirty="0"/>
              <a:t>  The jacket and cap worn by a jockey in a race, they indicate who owns the horse.</a:t>
            </a:r>
            <a:br>
              <a:rPr lang="en-US" sz="1100" dirty="0"/>
            </a:br>
            <a:endParaRPr lang="en-US" sz="800" dirty="0"/>
          </a:p>
          <a:p>
            <a:pPr marL="0" indent="0">
              <a:buNone/>
            </a:pPr>
            <a:r>
              <a:rPr lang="en-US" sz="1100" b="1" dirty="0"/>
              <a:t>Tack-</a:t>
            </a:r>
            <a:r>
              <a:rPr lang="en-US" sz="1100" dirty="0"/>
              <a:t>  The rider's racing equipment. The tack room is where the equipment is kept in a barn.</a:t>
            </a:r>
            <a:br>
              <a:rPr lang="en-US" sz="1100" dirty="0"/>
            </a:br>
            <a:br>
              <a:rPr lang="en-US" sz="800" dirty="0"/>
            </a:br>
            <a:r>
              <a:rPr lang="en-US" sz="1100" b="1" dirty="0"/>
              <a:t>Thoroughbred-</a:t>
            </a:r>
            <a:r>
              <a:rPr lang="en-US" sz="1100" dirty="0"/>
              <a:t>  A breed of horse created in England in the early to mid-1700s, the only one bred solely for speed.</a:t>
            </a:r>
            <a:br>
              <a:rPr lang="en-US" sz="1100" dirty="0"/>
            </a:br>
            <a:br>
              <a:rPr lang="en-US" sz="800" dirty="0"/>
            </a:br>
            <a:r>
              <a:rPr lang="en-US" sz="1100" b="1" dirty="0"/>
              <a:t>Trainer-</a:t>
            </a:r>
            <a:r>
              <a:rPr lang="en-US" sz="1100" dirty="0"/>
              <a:t>  The person who is responsible for preparing the horse to run the best that it can, he or she plans what the horse will do each day in the morning workouts.</a:t>
            </a:r>
            <a:br>
              <a:rPr lang="en-US" sz="1100" dirty="0"/>
            </a:br>
            <a:br>
              <a:rPr lang="en-US" sz="800" dirty="0"/>
            </a:br>
            <a:r>
              <a:rPr lang="en-US" sz="1100" b="1" dirty="0"/>
              <a:t>Triple Crown-  </a:t>
            </a:r>
            <a:r>
              <a:rPr lang="en-US" sz="1100" dirty="0"/>
              <a:t>A series of three races for three year old colts &amp; fillies: the Kentucky Derby, the Preakness Stakes &amp; the Belmont Stakes; run each year during May &amp; June.</a:t>
            </a:r>
          </a:p>
        </p:txBody>
      </p:sp>
    </p:spTree>
    <p:extLst>
      <p:ext uri="{BB962C8B-B14F-4D97-AF65-F5344CB8AC3E}">
        <p14:creationId xmlns:p14="http://schemas.microsoft.com/office/powerpoint/2010/main" val="317169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Backside</a:t>
            </a:r>
          </a:p>
        </p:txBody>
      </p:sp>
      <p:sp>
        <p:nvSpPr>
          <p:cNvPr id="3" name="Content Placeholder 2"/>
          <p:cNvSpPr>
            <a:spLocks noGrp="1"/>
          </p:cNvSpPr>
          <p:nvPr>
            <p:ph idx="1"/>
          </p:nvPr>
        </p:nvSpPr>
        <p:spPr>
          <a:xfrm>
            <a:off x="457200" y="1371600"/>
            <a:ext cx="8229600" cy="5257800"/>
          </a:xfrm>
        </p:spPr>
        <p:txBody>
          <a:bodyPr>
            <a:normAutofit lnSpcReduction="10000"/>
          </a:bodyPr>
          <a:lstStyle/>
          <a:p>
            <a:pPr marL="342900" lvl="1" indent="-342900">
              <a:buFont typeface="Arial" pitchFamily="34" charset="0"/>
              <a:buChar char="•"/>
            </a:pPr>
            <a:r>
              <a:rPr lang="en-US" sz="2400" dirty="0"/>
              <a:t>The Backside of Churchill Downs employees over 900 people.</a:t>
            </a:r>
          </a:p>
          <a:p>
            <a:pPr marL="342900" lvl="1" indent="-342900">
              <a:buFont typeface="Arial" pitchFamily="34" charset="0"/>
              <a:buChar char="•"/>
            </a:pPr>
            <a:r>
              <a:rPr lang="en-US" sz="2400" dirty="0"/>
              <a:t>It’s like a city within Churchill Downs and everything revolves around the Thoroughbred.</a:t>
            </a:r>
          </a:p>
          <a:p>
            <a:pPr marL="342900" lvl="1" indent="-342900">
              <a:buFont typeface="Arial" pitchFamily="34" charset="0"/>
              <a:buChar char="•"/>
            </a:pPr>
            <a:r>
              <a:rPr lang="en-US" sz="2400" dirty="0"/>
              <a:t>The Backside is open from mid-March through the end of December.  When the Backside closes, horses are moved to farms or other racetracks in Kentucky or around the country.</a:t>
            </a:r>
          </a:p>
          <a:p>
            <a:pPr marL="342900" lvl="1" indent="-342900">
              <a:buFont typeface="Arial" pitchFamily="34" charset="0"/>
              <a:buChar char="•"/>
            </a:pPr>
            <a:r>
              <a:rPr lang="en-US" sz="2400" dirty="0"/>
              <a:t>There are teams of people dedicated to the care of the Thoroughbred, track safety, and the well-being of the employees and their horses.</a:t>
            </a:r>
          </a:p>
          <a:p>
            <a:pPr marL="342900" lvl="1" indent="-342900">
              <a:buFont typeface="Arial" pitchFamily="34" charset="0"/>
              <a:buChar char="•"/>
            </a:pPr>
            <a:r>
              <a:rPr lang="en-US" sz="2400" dirty="0"/>
              <a:t>The following is a visual tour to better understand life on the Backside.</a:t>
            </a:r>
          </a:p>
          <a:p>
            <a:pPr marL="0" lvl="1" indent="0">
              <a:buNone/>
            </a:pPr>
            <a:endParaRPr lang="en-US" sz="2400" dirty="0"/>
          </a:p>
          <a:p>
            <a:pPr marL="342900" lvl="1" indent="-342900">
              <a:buFont typeface="Arial" pitchFamily="34" charset="0"/>
              <a:buChar char="•"/>
            </a:pPr>
            <a:r>
              <a:rPr lang="en-US" sz="2400" b="1" i="1" dirty="0"/>
              <a:t>All of the following pictures were taken at the Backside of Churchill Downs.  All images are copyrighted.</a:t>
            </a:r>
          </a:p>
          <a:p>
            <a:endParaRPr lang="en-US" dirty="0"/>
          </a:p>
        </p:txBody>
      </p:sp>
    </p:spTree>
    <p:extLst>
      <p:ext uri="{BB962C8B-B14F-4D97-AF65-F5344CB8AC3E}">
        <p14:creationId xmlns:p14="http://schemas.microsoft.com/office/powerpoint/2010/main" val="163609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04800"/>
            <a:ext cx="8991600" cy="1143000"/>
          </a:xfrm>
        </p:spPr>
        <p:txBody>
          <a:bodyPr>
            <a:normAutofit/>
          </a:bodyPr>
          <a:lstStyle/>
          <a:p>
            <a:r>
              <a:rPr lang="en-US" dirty="0"/>
              <a:t>Welcome to the Backside</a:t>
            </a:r>
          </a:p>
        </p:txBody>
      </p:sp>
      <p:graphicFrame>
        <p:nvGraphicFramePr>
          <p:cNvPr id="5" name="Table 4"/>
          <p:cNvGraphicFramePr>
            <a:graphicFrameLocks noGrp="1"/>
          </p:cNvGraphicFramePr>
          <p:nvPr>
            <p:extLst>
              <p:ext uri="{D42A27DB-BD31-4B8C-83A1-F6EECF244321}">
                <p14:modId xmlns:p14="http://schemas.microsoft.com/office/powerpoint/2010/main" val="3151412277"/>
              </p:ext>
            </p:extLst>
          </p:nvPr>
        </p:nvGraphicFramePr>
        <p:xfrm>
          <a:off x="228600" y="762000"/>
          <a:ext cx="8686800" cy="600456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algn="ctr"/>
                      <a:r>
                        <a:rPr lang="en-US" dirty="0"/>
                        <a:t>Sits across</a:t>
                      </a:r>
                      <a:r>
                        <a:rPr lang="en-US" baseline="0" dirty="0"/>
                        <a:t> from Grandstands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47 barns</a:t>
                      </a:r>
                      <a:r>
                        <a:rPr lang="en-US" baseline="0" dirty="0"/>
                        <a:t> with capacity to house </a:t>
                      </a:r>
                      <a:r>
                        <a:rPr lang="en-US" dirty="0"/>
                        <a:t>1,400 Thoroughbreds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Some grooms live above</a:t>
                      </a:r>
                      <a:r>
                        <a:rPr lang="en-US" baseline="0" dirty="0"/>
                        <a:t> the stables in apartments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Interior of stable</a:t>
                      </a:r>
                      <a:r>
                        <a:rPr lang="en-US" baseline="0" dirty="0"/>
                        <a:t> apartment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More traditional</a:t>
                      </a:r>
                      <a:r>
                        <a:rPr lang="en-US" sz="1800" baseline="0" dirty="0"/>
                        <a:t> </a:t>
                      </a:r>
                      <a:r>
                        <a:rPr lang="en-US" sz="1800" dirty="0"/>
                        <a:t>apartment buildings between stables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Post Time kitchen, sits trackside, where a</a:t>
                      </a:r>
                      <a:r>
                        <a:rPr lang="en-US" sz="1600" baseline="0" dirty="0"/>
                        <a:t> lot of workers eat breakfast &amp; lunch</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Picture 8" descr="3 Kitchen sits on side of racetrack.JPG"/>
          <p:cNvPicPr>
            <a:picLocks noChangeAspect="1"/>
          </p:cNvPicPr>
          <p:nvPr/>
        </p:nvPicPr>
        <p:blipFill>
          <a:blip r:embed="rId3" cstate="print"/>
          <a:srcRect t="3333" r="5000"/>
          <a:stretch>
            <a:fillRect/>
          </a:stretch>
        </p:blipFill>
        <p:spPr>
          <a:xfrm>
            <a:off x="6019800" y="3657600"/>
            <a:ext cx="2895600" cy="2286000"/>
          </a:xfrm>
          <a:prstGeom prst="rect">
            <a:avLst/>
          </a:prstGeom>
          <a:ln w="38100">
            <a:solidFill>
              <a:schemeClr val="tx1"/>
            </a:solidFill>
          </a:ln>
        </p:spPr>
      </p:pic>
      <p:pic>
        <p:nvPicPr>
          <p:cNvPr id="12" name="Picture 11" descr="IMG_5503 horse in front of spires.jpg"/>
          <p:cNvPicPr>
            <a:picLocks noChangeAspect="1"/>
          </p:cNvPicPr>
          <p:nvPr/>
        </p:nvPicPr>
        <p:blipFill>
          <a:blip r:embed="rId4" cstate="print"/>
          <a:srcRect l="7317" b="639"/>
          <a:stretch>
            <a:fillRect/>
          </a:stretch>
        </p:blipFill>
        <p:spPr>
          <a:xfrm>
            <a:off x="228600" y="762000"/>
            <a:ext cx="2895600" cy="2209800"/>
          </a:xfrm>
          <a:prstGeom prst="rect">
            <a:avLst/>
          </a:prstGeom>
          <a:ln w="38100">
            <a:solidFill>
              <a:schemeClr val="tx1"/>
            </a:solidFill>
          </a:ln>
        </p:spPr>
      </p:pic>
      <p:pic>
        <p:nvPicPr>
          <p:cNvPr id="11" name="Picture 10" descr="©DoaneIMG_7760.jpg"/>
          <p:cNvPicPr>
            <a:picLocks noChangeAspect="1"/>
          </p:cNvPicPr>
          <p:nvPr/>
        </p:nvPicPr>
        <p:blipFill>
          <a:blip r:embed="rId5" cstate="print"/>
          <a:srcRect l="2222" r="13333"/>
          <a:stretch>
            <a:fillRect/>
          </a:stretch>
        </p:blipFill>
        <p:spPr>
          <a:xfrm>
            <a:off x="228600" y="3657600"/>
            <a:ext cx="2895600" cy="2286000"/>
          </a:xfrm>
          <a:prstGeom prst="rect">
            <a:avLst/>
          </a:prstGeom>
          <a:ln w="38100">
            <a:solidFill>
              <a:schemeClr val="tx1"/>
            </a:solidFill>
          </a:ln>
        </p:spPr>
      </p:pic>
      <p:pic>
        <p:nvPicPr>
          <p:cNvPr id="13" name="Picture 12" descr="DSC05537.JPG"/>
          <p:cNvPicPr>
            <a:picLocks noChangeAspect="1"/>
          </p:cNvPicPr>
          <p:nvPr/>
        </p:nvPicPr>
        <p:blipFill>
          <a:blip r:embed="rId6" cstate="print"/>
          <a:srcRect r="7377" b="4918"/>
          <a:stretch>
            <a:fillRect/>
          </a:stretch>
        </p:blipFill>
        <p:spPr>
          <a:xfrm>
            <a:off x="6019800" y="762000"/>
            <a:ext cx="2870200" cy="2209800"/>
          </a:xfrm>
          <a:prstGeom prst="rect">
            <a:avLst/>
          </a:prstGeom>
          <a:ln w="38100">
            <a:solidFill>
              <a:schemeClr val="tx1"/>
            </a:solidFill>
          </a:ln>
        </p:spPr>
      </p:pic>
      <p:pic>
        <p:nvPicPr>
          <p:cNvPr id="14" name="Picture 13" descr="DSC05593.JPG"/>
          <p:cNvPicPr>
            <a:picLocks noChangeAspect="1"/>
          </p:cNvPicPr>
          <p:nvPr/>
        </p:nvPicPr>
        <p:blipFill>
          <a:blip r:embed="rId7" cstate="print"/>
          <a:srcRect r="11364" b="12121"/>
          <a:stretch>
            <a:fillRect/>
          </a:stretch>
        </p:blipFill>
        <p:spPr>
          <a:xfrm>
            <a:off x="3124200" y="762000"/>
            <a:ext cx="2971800" cy="2209800"/>
          </a:xfrm>
          <a:prstGeom prst="rect">
            <a:avLst/>
          </a:prstGeom>
          <a:ln w="38100">
            <a:solidFill>
              <a:schemeClr val="tx1"/>
            </a:solidFill>
          </a:ln>
        </p:spPr>
      </p:pic>
      <p:pic>
        <p:nvPicPr>
          <p:cNvPr id="10" name="Picture 9" descr="DSC05538.JPG"/>
          <p:cNvPicPr>
            <a:picLocks noChangeAspect="1"/>
          </p:cNvPicPr>
          <p:nvPr/>
        </p:nvPicPr>
        <p:blipFill>
          <a:blip r:embed="rId8" cstate="print"/>
          <a:srcRect r="7317" b="2439"/>
          <a:stretch>
            <a:fillRect/>
          </a:stretch>
        </p:blipFill>
        <p:spPr>
          <a:xfrm>
            <a:off x="3124200" y="3657600"/>
            <a:ext cx="2895600" cy="2286000"/>
          </a:xfrm>
          <a:prstGeom prst="rect">
            <a:avLst/>
          </a:prstGeom>
          <a:ln w="381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dirty="0"/>
              <a:t>Common Sights</a:t>
            </a:r>
          </a:p>
        </p:txBody>
      </p:sp>
      <p:graphicFrame>
        <p:nvGraphicFramePr>
          <p:cNvPr id="5" name="Table 4"/>
          <p:cNvGraphicFramePr>
            <a:graphicFrameLocks noGrp="1"/>
          </p:cNvGraphicFramePr>
          <p:nvPr>
            <p:extLst>
              <p:ext uri="{D42A27DB-BD31-4B8C-83A1-F6EECF244321}">
                <p14:modId xmlns:p14="http://schemas.microsoft.com/office/powerpoint/2010/main" val="2062623227"/>
              </p:ext>
            </p:extLst>
          </p:nvPr>
        </p:nvGraphicFramePr>
        <p:xfrm>
          <a:off x="228600" y="762000"/>
          <a:ext cx="8686800" cy="58674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Some cook and will</a:t>
                      </a:r>
                      <a:r>
                        <a:rPr lang="en-US" baseline="0" dirty="0"/>
                        <a:t> </a:t>
                      </a:r>
                      <a:r>
                        <a:rPr lang="en-US" dirty="0"/>
                        <a:t>sell f</a:t>
                      </a:r>
                      <a:r>
                        <a:rPr lang="en-US" baseline="0" dirty="0"/>
                        <a:t>ood out of coolers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Gardens are sometimes planted outside of barns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Chickens, goats and cats</a:t>
                      </a:r>
                    </a:p>
                    <a:p>
                      <a:pPr algn="ctr"/>
                      <a:r>
                        <a:rPr lang="en-US" sz="1800" dirty="0"/>
                        <a:t>might roam- no dogs!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Meat</a:t>
                      </a:r>
                      <a:r>
                        <a:rPr lang="en-US" baseline="0" dirty="0">
                          <a:solidFill>
                            <a:schemeClr val="tx1"/>
                          </a:solidFill>
                        </a:rPr>
                        <a:t> s</a:t>
                      </a:r>
                      <a:r>
                        <a:rPr lang="en-US" dirty="0">
                          <a:solidFill>
                            <a:schemeClr val="tx1"/>
                          </a:solidFill>
                        </a:rPr>
                        <a:t>mokers</a:t>
                      </a:r>
                      <a:r>
                        <a:rPr lang="en-US" baseline="0" dirty="0">
                          <a:solidFill>
                            <a:schemeClr val="tx1"/>
                          </a:solidFill>
                        </a:rPr>
                        <a:t> or grills outside of barns are typical</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Old washing</a:t>
                      </a:r>
                      <a:r>
                        <a:rPr lang="en-US" baseline="0" dirty="0">
                          <a:solidFill>
                            <a:schemeClr val="tx1"/>
                          </a:solidFill>
                        </a:rPr>
                        <a:t> machine outside of barn</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Water station</a:t>
                      </a:r>
                      <a:r>
                        <a:rPr lang="en-US" baseline="0" dirty="0"/>
                        <a:t> to refill tanks on water trucks</a:t>
                      </a:r>
                      <a:endParaRPr lang="en-US" sz="180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6" name="Picture 5" descr="30 Food and drink carts.JPG"/>
          <p:cNvPicPr>
            <a:picLocks noChangeAspect="1"/>
          </p:cNvPicPr>
          <p:nvPr/>
        </p:nvPicPr>
        <p:blipFill>
          <a:blip r:embed="rId3" cstate="print">
            <a:lum bright="-7000" contrast="-18000"/>
          </a:blip>
          <a:srcRect l="27743" t="17468" r="13333" b="22575"/>
          <a:stretch>
            <a:fillRect/>
          </a:stretch>
        </p:blipFill>
        <p:spPr>
          <a:xfrm>
            <a:off x="228600" y="762000"/>
            <a:ext cx="2895600" cy="2209800"/>
          </a:xfrm>
          <a:prstGeom prst="rect">
            <a:avLst/>
          </a:prstGeom>
          <a:ln w="38100">
            <a:solidFill>
              <a:schemeClr val="tx1"/>
            </a:solidFill>
          </a:ln>
        </p:spPr>
      </p:pic>
      <p:pic>
        <p:nvPicPr>
          <p:cNvPr id="7" name="Picture 6" descr="©DoaneIMG_7569.jpg"/>
          <p:cNvPicPr>
            <a:picLocks noChangeAspect="1"/>
          </p:cNvPicPr>
          <p:nvPr/>
        </p:nvPicPr>
        <p:blipFill>
          <a:blip r:embed="rId4" cstate="print"/>
          <a:srcRect l="17203" r="1080" b="6471"/>
          <a:stretch>
            <a:fillRect/>
          </a:stretch>
        </p:blipFill>
        <p:spPr>
          <a:xfrm>
            <a:off x="3124200" y="762000"/>
            <a:ext cx="2895600" cy="2209800"/>
          </a:xfrm>
          <a:prstGeom prst="rect">
            <a:avLst/>
          </a:prstGeom>
          <a:ln w="38100">
            <a:solidFill>
              <a:schemeClr val="tx1"/>
            </a:solidFill>
          </a:ln>
        </p:spPr>
      </p:pic>
      <p:pic>
        <p:nvPicPr>
          <p:cNvPr id="8" name="Picture 7" descr="CIMG1493.JPG"/>
          <p:cNvPicPr>
            <a:picLocks noChangeAspect="1"/>
          </p:cNvPicPr>
          <p:nvPr/>
        </p:nvPicPr>
        <p:blipFill>
          <a:blip r:embed="rId5" cstate="print"/>
          <a:srcRect l="25000" b="23684"/>
          <a:stretch>
            <a:fillRect/>
          </a:stretch>
        </p:blipFill>
        <p:spPr>
          <a:xfrm>
            <a:off x="6019800" y="762000"/>
            <a:ext cx="2895600" cy="2209800"/>
          </a:xfrm>
          <a:prstGeom prst="rect">
            <a:avLst/>
          </a:prstGeom>
          <a:ln w="38100">
            <a:solidFill>
              <a:schemeClr val="tx1"/>
            </a:solidFill>
          </a:ln>
        </p:spPr>
      </p:pic>
      <p:pic>
        <p:nvPicPr>
          <p:cNvPr id="9" name="Picture 8" descr="DSC05544.JPG"/>
          <p:cNvPicPr>
            <a:picLocks noChangeAspect="1"/>
          </p:cNvPicPr>
          <p:nvPr/>
        </p:nvPicPr>
        <p:blipFill>
          <a:blip r:embed="rId6" cstate="print"/>
          <a:srcRect t="2174" r="17391"/>
          <a:stretch>
            <a:fillRect/>
          </a:stretch>
        </p:blipFill>
        <p:spPr>
          <a:xfrm>
            <a:off x="762000" y="3657600"/>
            <a:ext cx="1828800" cy="2286000"/>
          </a:xfrm>
          <a:prstGeom prst="rect">
            <a:avLst/>
          </a:prstGeom>
          <a:ln w="38100">
            <a:solidFill>
              <a:schemeClr val="tx1"/>
            </a:solidFill>
          </a:ln>
        </p:spPr>
      </p:pic>
      <p:pic>
        <p:nvPicPr>
          <p:cNvPr id="10" name="Picture 9" descr="DSC05533.JPG"/>
          <p:cNvPicPr>
            <a:picLocks noChangeAspect="1"/>
          </p:cNvPicPr>
          <p:nvPr/>
        </p:nvPicPr>
        <p:blipFill rotWithShape="1">
          <a:blip r:embed="rId7" cstate="print"/>
          <a:srcRect l="13043" t="1087" r="4348" b="21443"/>
          <a:stretch/>
        </p:blipFill>
        <p:spPr>
          <a:xfrm>
            <a:off x="3611651" y="3657600"/>
            <a:ext cx="1920697" cy="2286000"/>
          </a:xfrm>
          <a:prstGeom prst="rect">
            <a:avLst/>
          </a:prstGeom>
          <a:ln w="38100">
            <a:solidFill>
              <a:schemeClr val="tx1"/>
            </a:solidFill>
          </a:ln>
        </p:spPr>
      </p:pic>
      <p:pic>
        <p:nvPicPr>
          <p:cNvPr id="11" name="Picture 10" descr="DSC05565.JPG"/>
          <p:cNvPicPr>
            <a:picLocks noChangeAspect="1"/>
          </p:cNvPicPr>
          <p:nvPr/>
        </p:nvPicPr>
        <p:blipFill>
          <a:blip r:embed="rId8" cstate="print"/>
          <a:srcRect l="10156" r="781" b="6250"/>
          <a:stretch>
            <a:fillRect/>
          </a:stretch>
        </p:blipFill>
        <p:spPr>
          <a:xfrm>
            <a:off x="6019800" y="3657600"/>
            <a:ext cx="2895600" cy="2286000"/>
          </a:xfrm>
          <a:prstGeom prst="rect">
            <a:avLst/>
          </a:prstGeom>
          <a:ln w="381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350" y="-228600"/>
            <a:ext cx="8763000" cy="1143000"/>
          </a:xfrm>
        </p:spPr>
        <p:txBody>
          <a:bodyPr>
            <a:normAutofit/>
          </a:bodyPr>
          <a:lstStyle/>
          <a:p>
            <a:r>
              <a:rPr lang="en-US" sz="2800" dirty="0"/>
              <a:t>A Team of Workers Dedicated to Track Maintenance</a:t>
            </a:r>
          </a:p>
        </p:txBody>
      </p:sp>
      <p:graphicFrame>
        <p:nvGraphicFramePr>
          <p:cNvPr id="5" name="Table 4"/>
          <p:cNvGraphicFramePr>
            <a:graphicFrameLocks noGrp="1"/>
          </p:cNvGraphicFramePr>
          <p:nvPr>
            <p:extLst>
              <p:ext uri="{D42A27DB-BD31-4B8C-83A1-F6EECF244321}">
                <p14:modId xmlns:p14="http://schemas.microsoft.com/office/powerpoint/2010/main" val="3010024828"/>
              </p:ext>
            </p:extLst>
          </p:nvPr>
        </p:nvGraphicFramePr>
        <p:xfrm>
          <a:off x="228600" y="762000"/>
          <a:ext cx="8686800" cy="58674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Water trucks</a:t>
                      </a:r>
                      <a:r>
                        <a:rPr lang="en-US" sz="1800" baseline="0" dirty="0"/>
                        <a:t> moisten track on hot days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aseline="0" dirty="0"/>
                        <a:t>Track is 75% Sand, 23% Silt, 2% Clay- tested daily to keep it soft &amp; safe</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Tractors</a:t>
                      </a:r>
                      <a:r>
                        <a:rPr lang="en-US" sz="1600" baseline="0" dirty="0"/>
                        <a:t> h</a:t>
                      </a:r>
                      <a:r>
                        <a:rPr lang="en-US" sz="1600" dirty="0"/>
                        <a:t>arrow (rake)</a:t>
                      </a:r>
                      <a:r>
                        <a:rPr lang="en-US" sz="1600" baseline="0" dirty="0"/>
                        <a:t> the track often for safety</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Horses have ambulances too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Clocker’s stand to time horses -Ambulance always present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Security on hand at all times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 name="Picture 9" descr="DSC05607.JPG"/>
          <p:cNvPicPr>
            <a:picLocks noChangeAspect="1"/>
          </p:cNvPicPr>
          <p:nvPr/>
        </p:nvPicPr>
        <p:blipFill rotWithShape="1">
          <a:blip r:embed="rId3" cstate="print"/>
          <a:srcRect l="14308" t="5945" r="1" b="9375"/>
          <a:stretch/>
        </p:blipFill>
        <p:spPr>
          <a:xfrm>
            <a:off x="171450" y="3657599"/>
            <a:ext cx="3105150" cy="2301379"/>
          </a:xfrm>
          <a:prstGeom prst="rect">
            <a:avLst/>
          </a:prstGeom>
          <a:ln w="38100">
            <a:solidFill>
              <a:schemeClr val="tx1"/>
            </a:solidFill>
          </a:ln>
        </p:spPr>
      </p:pic>
      <p:pic>
        <p:nvPicPr>
          <p:cNvPr id="17" name="Picture 16" descr="DSC05610.JPG"/>
          <p:cNvPicPr>
            <a:picLocks noChangeAspect="1"/>
          </p:cNvPicPr>
          <p:nvPr/>
        </p:nvPicPr>
        <p:blipFill>
          <a:blip r:embed="rId4" cstate="print"/>
          <a:srcRect l="3226" r="19354" b="6452"/>
          <a:stretch>
            <a:fillRect/>
          </a:stretch>
        </p:blipFill>
        <p:spPr>
          <a:xfrm>
            <a:off x="6400800" y="762000"/>
            <a:ext cx="2514600" cy="2209800"/>
          </a:xfrm>
          <a:prstGeom prst="rect">
            <a:avLst/>
          </a:prstGeom>
          <a:ln w="38100">
            <a:solidFill>
              <a:schemeClr val="tx1"/>
            </a:solidFill>
          </a:ln>
        </p:spPr>
      </p:pic>
      <p:pic>
        <p:nvPicPr>
          <p:cNvPr id="16" name="Picture 15" descr="IMG_5582 tractors laying dirt.jpg"/>
          <p:cNvPicPr>
            <a:picLocks noChangeAspect="1"/>
          </p:cNvPicPr>
          <p:nvPr/>
        </p:nvPicPr>
        <p:blipFill>
          <a:blip r:embed="rId5" cstate="print"/>
          <a:stretch>
            <a:fillRect/>
          </a:stretch>
        </p:blipFill>
        <p:spPr>
          <a:xfrm>
            <a:off x="3124200" y="762000"/>
            <a:ext cx="3314700" cy="2209800"/>
          </a:xfrm>
          <a:prstGeom prst="rect">
            <a:avLst/>
          </a:prstGeom>
          <a:ln w="38100">
            <a:solidFill>
              <a:schemeClr val="tx1"/>
            </a:solidFill>
          </a:ln>
        </p:spPr>
      </p:pic>
      <p:pic>
        <p:nvPicPr>
          <p:cNvPr id="22" name="Picture 21" descr="33 Security.JPG"/>
          <p:cNvPicPr>
            <a:picLocks noChangeAspect="1"/>
          </p:cNvPicPr>
          <p:nvPr/>
        </p:nvPicPr>
        <p:blipFill>
          <a:blip r:embed="rId6" cstate="print"/>
          <a:srcRect t="9524" b="19048"/>
          <a:stretch>
            <a:fillRect/>
          </a:stretch>
        </p:blipFill>
        <p:spPr>
          <a:xfrm>
            <a:off x="6496050" y="3657600"/>
            <a:ext cx="2400300" cy="2286000"/>
          </a:xfrm>
          <a:prstGeom prst="rect">
            <a:avLst/>
          </a:prstGeom>
          <a:ln w="38100">
            <a:solidFill>
              <a:schemeClr val="tx1"/>
            </a:solidFill>
          </a:ln>
        </p:spPr>
      </p:pic>
      <p:pic>
        <p:nvPicPr>
          <p:cNvPr id="11" name="Picture 10" descr="DSCF2596.JPG"/>
          <p:cNvPicPr>
            <a:picLocks noChangeAspect="1"/>
          </p:cNvPicPr>
          <p:nvPr/>
        </p:nvPicPr>
        <p:blipFill>
          <a:blip r:embed="rId7" cstate="print">
            <a:lum bright="-30000"/>
          </a:blip>
          <a:srcRect l="26667" t="32000" r="22667" b="14667"/>
          <a:stretch>
            <a:fillRect/>
          </a:stretch>
        </p:blipFill>
        <p:spPr>
          <a:xfrm>
            <a:off x="171450" y="762000"/>
            <a:ext cx="2952750" cy="2209800"/>
          </a:xfrm>
          <a:prstGeom prst="rect">
            <a:avLst/>
          </a:prstGeom>
          <a:ln w="38100">
            <a:solidFill>
              <a:schemeClr val="tx1"/>
            </a:solidFill>
          </a:ln>
        </p:spPr>
      </p:pic>
      <p:pic>
        <p:nvPicPr>
          <p:cNvPr id="12" name="Picture 11" descr="DSC05552.JPG"/>
          <p:cNvPicPr>
            <a:picLocks noChangeAspect="1"/>
          </p:cNvPicPr>
          <p:nvPr/>
        </p:nvPicPr>
        <p:blipFill rotWithShape="1">
          <a:blip r:embed="rId8" cstate="print"/>
          <a:srcRect l="11607" t="3763" r="3907" b="14587"/>
          <a:stretch/>
        </p:blipFill>
        <p:spPr>
          <a:xfrm>
            <a:off x="3276600" y="3657599"/>
            <a:ext cx="3162300" cy="2301379"/>
          </a:xfrm>
          <a:prstGeom prst="rect">
            <a:avLst/>
          </a:prstGeom>
          <a:ln w="3810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a:t>Morning Workouts: 5:30-10 AM Daily</a:t>
            </a:r>
          </a:p>
        </p:txBody>
      </p:sp>
      <p:graphicFrame>
        <p:nvGraphicFramePr>
          <p:cNvPr id="5" name="Table 4"/>
          <p:cNvGraphicFramePr>
            <a:graphicFrameLocks noGrp="1"/>
          </p:cNvGraphicFramePr>
          <p:nvPr>
            <p:extLst>
              <p:ext uri="{D42A27DB-BD31-4B8C-83A1-F6EECF244321}">
                <p14:modId xmlns:p14="http://schemas.microsoft.com/office/powerpoint/2010/main" val="3518434029"/>
              </p:ext>
            </p:extLst>
          </p:nvPr>
        </p:nvGraphicFramePr>
        <p:xfrm>
          <a:off x="228600" y="762000"/>
          <a:ext cx="8686800" cy="5867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Gate Workouts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Exercise</a:t>
                      </a:r>
                      <a:r>
                        <a:rPr lang="en-US" baseline="0" dirty="0">
                          <a:solidFill>
                            <a:schemeClr val="tx1"/>
                          </a:solidFill>
                        </a:rPr>
                        <a:t> rider and safety equipment</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 Lanes</a:t>
                      </a:r>
                      <a:r>
                        <a:rPr lang="en-US" baseline="0" dirty="0"/>
                        <a:t> of traffic on racetrack- breezing, galloping and walking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Grooms </a:t>
                      </a:r>
                      <a:r>
                        <a:rPr lang="en-US" baseline="0" dirty="0"/>
                        <a:t>and exercise riders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7" name="Picture 6" descr="IMG_4755 racing 3 wide.jpg"/>
          <p:cNvPicPr>
            <a:picLocks noChangeAspect="1"/>
          </p:cNvPicPr>
          <p:nvPr/>
        </p:nvPicPr>
        <p:blipFill>
          <a:blip r:embed="rId3" cstate="print"/>
          <a:srcRect r="2222"/>
          <a:stretch>
            <a:fillRect/>
          </a:stretch>
        </p:blipFill>
        <p:spPr>
          <a:xfrm>
            <a:off x="2971800" y="3657600"/>
            <a:ext cx="3352800" cy="2286000"/>
          </a:xfrm>
          <a:prstGeom prst="rect">
            <a:avLst/>
          </a:prstGeom>
          <a:ln w="38100">
            <a:solidFill>
              <a:schemeClr val="tx1"/>
            </a:solidFill>
          </a:ln>
        </p:spPr>
      </p:pic>
      <p:pic>
        <p:nvPicPr>
          <p:cNvPr id="8" name="Picture 7" descr="IMG_5684 ready at the starting gate.jpg"/>
          <p:cNvPicPr>
            <a:picLocks noChangeAspect="1"/>
          </p:cNvPicPr>
          <p:nvPr/>
        </p:nvPicPr>
        <p:blipFill>
          <a:blip r:embed="rId4" cstate="print"/>
          <a:srcRect r="2222" b="3333"/>
          <a:stretch>
            <a:fillRect/>
          </a:stretch>
        </p:blipFill>
        <p:spPr>
          <a:xfrm>
            <a:off x="2971800" y="762000"/>
            <a:ext cx="3352800" cy="2209800"/>
          </a:xfrm>
          <a:prstGeom prst="rect">
            <a:avLst/>
          </a:prstGeom>
          <a:ln w="38100">
            <a:solidFill>
              <a:schemeClr val="tx1"/>
            </a:solidFill>
          </a:ln>
        </p:spPr>
      </p:pic>
      <p:pic>
        <p:nvPicPr>
          <p:cNvPr id="10" name="Picture 9" descr="IMG_6991 exercise rider.jpg"/>
          <p:cNvPicPr>
            <a:picLocks noChangeAspect="1"/>
          </p:cNvPicPr>
          <p:nvPr/>
        </p:nvPicPr>
        <p:blipFill>
          <a:blip r:embed="rId5" cstate="print"/>
          <a:srcRect l="15441" r="5147"/>
          <a:stretch>
            <a:fillRect/>
          </a:stretch>
        </p:blipFill>
        <p:spPr>
          <a:xfrm>
            <a:off x="228600" y="762000"/>
            <a:ext cx="2743200" cy="5181600"/>
          </a:xfrm>
          <a:prstGeom prst="rect">
            <a:avLst/>
          </a:prstGeom>
          <a:ln w="38100">
            <a:solidFill>
              <a:schemeClr val="tx1"/>
            </a:solidFill>
          </a:ln>
        </p:spPr>
      </p:pic>
      <p:pic>
        <p:nvPicPr>
          <p:cNvPr id="11" name="Picture 10" descr="IMG_2774 hot walker leading horse in.jpg"/>
          <p:cNvPicPr>
            <a:picLocks noChangeAspect="1"/>
          </p:cNvPicPr>
          <p:nvPr/>
        </p:nvPicPr>
        <p:blipFill>
          <a:blip r:embed="rId6" cstate="print"/>
          <a:srcRect l="19853" r="5147"/>
          <a:stretch>
            <a:fillRect/>
          </a:stretch>
        </p:blipFill>
        <p:spPr>
          <a:xfrm>
            <a:off x="6324600" y="762000"/>
            <a:ext cx="2590800" cy="5181600"/>
          </a:xfrm>
          <a:prstGeom prst="rect">
            <a:avLst/>
          </a:prstGeom>
          <a:ln w="38100">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a:t>Grooming the Horse after Workouts</a:t>
            </a:r>
          </a:p>
        </p:txBody>
      </p:sp>
      <p:graphicFrame>
        <p:nvGraphicFramePr>
          <p:cNvPr id="5" name="Table 4"/>
          <p:cNvGraphicFramePr>
            <a:graphicFrameLocks noGrp="1"/>
          </p:cNvGraphicFramePr>
          <p:nvPr>
            <p:extLst>
              <p:ext uri="{D42A27DB-BD31-4B8C-83A1-F6EECF244321}">
                <p14:modId xmlns:p14="http://schemas.microsoft.com/office/powerpoint/2010/main" val="2060938423"/>
              </p:ext>
            </p:extLst>
          </p:nvPr>
        </p:nvGraphicFramePr>
        <p:xfrm>
          <a:off x="228600" y="762000"/>
          <a:ext cx="8686800" cy="58674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209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Horses have different personalities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Some like to bite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Grooming is</a:t>
                      </a:r>
                      <a:r>
                        <a:rPr lang="en-US" sz="1800" baseline="0" dirty="0"/>
                        <a:t> </a:t>
                      </a:r>
                      <a:r>
                        <a:rPr lang="en-US" sz="1800" dirty="0"/>
                        <a:t>a two</a:t>
                      </a:r>
                      <a:r>
                        <a:rPr lang="en-US" sz="1800" baseline="0" dirty="0"/>
                        <a:t> person job</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 of the equipment</a:t>
                      </a:r>
                      <a:r>
                        <a:rPr lang="en-US" baseline="0" dirty="0">
                          <a:solidFill>
                            <a:schemeClr val="tx1"/>
                          </a:solidFill>
                        </a:rPr>
                        <a:t> to groom a horse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Leg wraps for</a:t>
                      </a:r>
                      <a:r>
                        <a:rPr lang="en-US" baseline="0" dirty="0"/>
                        <a:t> the horse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Washing leg wraps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7" name="Picture 16" descr="IMG_9816 horse sticking tounge out.jpg"/>
          <p:cNvPicPr>
            <a:picLocks noChangeAspect="1"/>
          </p:cNvPicPr>
          <p:nvPr/>
        </p:nvPicPr>
        <p:blipFill>
          <a:blip r:embed="rId3" cstate="print"/>
          <a:srcRect l="6667" r="8889" b="3333"/>
          <a:stretch>
            <a:fillRect/>
          </a:stretch>
        </p:blipFill>
        <p:spPr>
          <a:xfrm>
            <a:off x="228600" y="762000"/>
            <a:ext cx="2895600" cy="2209800"/>
          </a:xfrm>
          <a:prstGeom prst="rect">
            <a:avLst/>
          </a:prstGeom>
          <a:ln w="38100">
            <a:solidFill>
              <a:schemeClr val="tx1"/>
            </a:solidFill>
          </a:ln>
        </p:spPr>
      </p:pic>
      <p:pic>
        <p:nvPicPr>
          <p:cNvPr id="18" name="Picture 17" descr="IMG_5550 horse funny face.jpg"/>
          <p:cNvPicPr>
            <a:picLocks noChangeAspect="1"/>
          </p:cNvPicPr>
          <p:nvPr/>
        </p:nvPicPr>
        <p:blipFill>
          <a:blip r:embed="rId4" cstate="print"/>
          <a:srcRect l="2222" t="3333" r="13333"/>
          <a:stretch>
            <a:fillRect/>
          </a:stretch>
        </p:blipFill>
        <p:spPr>
          <a:xfrm>
            <a:off x="3124200" y="762000"/>
            <a:ext cx="2895600" cy="2209800"/>
          </a:xfrm>
          <a:prstGeom prst="rect">
            <a:avLst/>
          </a:prstGeom>
          <a:ln w="38100">
            <a:solidFill>
              <a:schemeClr val="tx1"/>
            </a:solidFill>
          </a:ln>
        </p:spPr>
      </p:pic>
      <p:pic>
        <p:nvPicPr>
          <p:cNvPr id="19" name="Picture 18" descr="IMG_7263 steaming horse.jpg"/>
          <p:cNvPicPr>
            <a:picLocks noChangeAspect="1"/>
          </p:cNvPicPr>
          <p:nvPr/>
        </p:nvPicPr>
        <p:blipFill>
          <a:blip r:embed="rId5" cstate="print"/>
          <a:srcRect l="2273" r="11364" b="1136"/>
          <a:stretch>
            <a:fillRect/>
          </a:stretch>
        </p:blipFill>
        <p:spPr>
          <a:xfrm>
            <a:off x="6019800" y="762000"/>
            <a:ext cx="2895600" cy="2209800"/>
          </a:xfrm>
          <a:prstGeom prst="rect">
            <a:avLst/>
          </a:prstGeom>
          <a:ln w="38100">
            <a:solidFill>
              <a:schemeClr val="tx1"/>
            </a:solidFill>
          </a:ln>
        </p:spPr>
      </p:pic>
      <p:pic>
        <p:nvPicPr>
          <p:cNvPr id="21" name="Picture 20" descr="IMG_5566 groom equipment.jpg"/>
          <p:cNvPicPr>
            <a:picLocks noChangeAspect="1"/>
          </p:cNvPicPr>
          <p:nvPr/>
        </p:nvPicPr>
        <p:blipFill>
          <a:blip r:embed="rId6" cstate="print"/>
          <a:srcRect l="8889" r="6667"/>
          <a:stretch>
            <a:fillRect/>
          </a:stretch>
        </p:blipFill>
        <p:spPr>
          <a:xfrm>
            <a:off x="228600" y="3657600"/>
            <a:ext cx="2895600" cy="2286000"/>
          </a:xfrm>
          <a:prstGeom prst="rect">
            <a:avLst/>
          </a:prstGeom>
          <a:ln w="38100">
            <a:solidFill>
              <a:schemeClr val="tx1"/>
            </a:solidFill>
          </a:ln>
        </p:spPr>
      </p:pic>
      <p:pic>
        <p:nvPicPr>
          <p:cNvPr id="11" name="Picture 10" descr="IMG_5567 leg wraps.jpg"/>
          <p:cNvPicPr>
            <a:picLocks noChangeAspect="1"/>
          </p:cNvPicPr>
          <p:nvPr/>
        </p:nvPicPr>
        <p:blipFill>
          <a:blip r:embed="rId7" cstate="print"/>
          <a:srcRect l="11494" r="1149"/>
          <a:stretch>
            <a:fillRect/>
          </a:stretch>
        </p:blipFill>
        <p:spPr>
          <a:xfrm>
            <a:off x="3124200" y="3657600"/>
            <a:ext cx="2895600" cy="2286000"/>
          </a:xfrm>
          <a:prstGeom prst="rect">
            <a:avLst/>
          </a:prstGeom>
          <a:ln w="38100">
            <a:solidFill>
              <a:schemeClr val="tx1"/>
            </a:solidFill>
          </a:ln>
        </p:spPr>
      </p:pic>
      <p:pic>
        <p:nvPicPr>
          <p:cNvPr id="13" name="Picture 12" descr="20130811_Washing leg wraps.jpg"/>
          <p:cNvPicPr>
            <a:picLocks noChangeAspect="1"/>
          </p:cNvPicPr>
          <p:nvPr/>
        </p:nvPicPr>
        <p:blipFill>
          <a:blip r:embed="rId8" cstate="print"/>
          <a:srcRect r="5000"/>
          <a:stretch>
            <a:fillRect/>
          </a:stretch>
        </p:blipFill>
        <p:spPr>
          <a:xfrm>
            <a:off x="6019800" y="3657600"/>
            <a:ext cx="2895600" cy="2286000"/>
          </a:xfrm>
          <a:prstGeom prst="rect">
            <a:avLst/>
          </a:prstGeom>
          <a:ln w="38100">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7159</TotalTime>
  <Words>1013</Words>
  <Application>Microsoft Office PowerPoint</Application>
  <PresentationFormat>On-screen Show (4:3)</PresentationFormat>
  <Paragraphs>107</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Cooper Black</vt:lpstr>
      <vt:lpstr>Office Theme</vt:lpstr>
      <vt:lpstr>Horsing Around With Art   2022-2023 </vt:lpstr>
      <vt:lpstr>Themes of Awards</vt:lpstr>
      <vt:lpstr>Common Horseracing Vocabulary</vt:lpstr>
      <vt:lpstr>The Backside</vt:lpstr>
      <vt:lpstr>Welcome to the Backside</vt:lpstr>
      <vt:lpstr>Common Sights</vt:lpstr>
      <vt:lpstr>A Team of Workers Dedicated to Track Maintenance</vt:lpstr>
      <vt:lpstr>Morning Workouts: 5:30-10 AM Daily</vt:lpstr>
      <vt:lpstr>Grooming the Horse after Workouts</vt:lpstr>
      <vt:lpstr>Day to Day Life</vt:lpstr>
      <vt:lpstr>Day to Day Life</vt:lpstr>
      <vt:lpstr>Services on hand to better the life of Backside workers</vt:lpstr>
      <vt:lpstr>The goal of this community is to keep this horse…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isn’t a job; it’s a lifestyle.”</dc:title>
  <dc:creator>Heather Hill</dc:creator>
  <cp:lastModifiedBy>Chelsea Niemeier</cp:lastModifiedBy>
  <cp:revision>505</cp:revision>
  <dcterms:created xsi:type="dcterms:W3CDTF">2013-06-12T16:33:12Z</dcterms:created>
  <dcterms:modified xsi:type="dcterms:W3CDTF">2022-08-31T13:50:14Z</dcterms:modified>
</cp:coreProperties>
</file>